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  <p:sldMasterId id="2147483720" r:id="rId5"/>
  </p:sldMasterIdLst>
  <p:notesMasterIdLst>
    <p:notesMasterId r:id="rId41"/>
  </p:notesMasterIdLst>
  <p:sldIdLst>
    <p:sldId id="520" r:id="rId6"/>
    <p:sldId id="521" r:id="rId7"/>
    <p:sldId id="257" r:id="rId8"/>
    <p:sldId id="279" r:id="rId9"/>
    <p:sldId id="285" r:id="rId10"/>
    <p:sldId id="265" r:id="rId11"/>
    <p:sldId id="283" r:id="rId12"/>
    <p:sldId id="303" r:id="rId13"/>
    <p:sldId id="363" r:id="rId14"/>
    <p:sldId id="322" r:id="rId15"/>
    <p:sldId id="293" r:id="rId16"/>
    <p:sldId id="396" r:id="rId17"/>
    <p:sldId id="397" r:id="rId18"/>
    <p:sldId id="273" r:id="rId19"/>
    <p:sldId id="503" r:id="rId20"/>
    <p:sldId id="398" r:id="rId21"/>
    <p:sldId id="504" r:id="rId22"/>
    <p:sldId id="493" r:id="rId23"/>
    <p:sldId id="490" r:id="rId24"/>
    <p:sldId id="501" r:id="rId25"/>
    <p:sldId id="502" r:id="rId26"/>
    <p:sldId id="497" r:id="rId27"/>
    <p:sldId id="496" r:id="rId28"/>
    <p:sldId id="498" r:id="rId29"/>
    <p:sldId id="495" r:id="rId30"/>
    <p:sldId id="494" r:id="rId31"/>
    <p:sldId id="513" r:id="rId32"/>
    <p:sldId id="491" r:id="rId33"/>
    <p:sldId id="487" r:id="rId34"/>
    <p:sldId id="507" r:id="rId35"/>
    <p:sldId id="505" r:id="rId36"/>
    <p:sldId id="506" r:id="rId37"/>
    <p:sldId id="508" r:id="rId38"/>
    <p:sldId id="509" r:id="rId39"/>
    <p:sldId id="522" r:id="rId40"/>
  </p:sldIdLst>
  <p:sldSz cx="9144000" cy="6858000" type="screen4x3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900" autoAdjust="0"/>
  </p:normalViewPr>
  <p:slideViewPr>
    <p:cSldViewPr>
      <p:cViewPr>
        <p:scale>
          <a:sx n="112" d="100"/>
          <a:sy n="112" d="100"/>
        </p:scale>
        <p:origin x="-87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7CDFB5-EE32-4987-90F8-A168CA41C969}" type="doc">
      <dgm:prSet loTypeId="urn:microsoft.com/office/officeart/2005/8/layout/lProcess2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1FE548A-9E05-40D8-A8B1-999F8EFDC5E6}">
      <dgm:prSet phldrT="[Text]" custT="1"/>
      <dgm:spPr>
        <a:scene3d>
          <a:camera prst="orthographicFront"/>
          <a:lightRig rig="flat" dir="t"/>
        </a:scene3d>
        <a:sp3d z="-190500" extrusionH="12700" prstMaterial="plastic"/>
      </dgm:spPr>
      <dgm:t>
        <a:bodyPr/>
        <a:lstStyle/>
        <a:p>
          <a:r>
            <a:rPr lang="en-US" sz="1800" b="1" dirty="0" smtClean="0"/>
            <a:t>Cloud Management</a:t>
          </a:r>
          <a:endParaRPr lang="en-US" sz="1800" b="1" dirty="0"/>
        </a:p>
      </dgm:t>
    </dgm:pt>
    <dgm:pt modelId="{269797E9-6AAB-4D9F-B859-6F17488F3F4B}" type="parTrans" cxnId="{02FE2465-C210-40F6-88BD-302045D3D88E}">
      <dgm:prSet/>
      <dgm:spPr/>
      <dgm:t>
        <a:bodyPr/>
        <a:lstStyle/>
        <a:p>
          <a:endParaRPr lang="en-US"/>
        </a:p>
      </dgm:t>
    </dgm:pt>
    <dgm:pt modelId="{4F347E6D-AB1C-4A35-8517-CDC8777A60CF}" type="sibTrans" cxnId="{02FE2465-C210-40F6-88BD-302045D3D88E}">
      <dgm:prSet/>
      <dgm:spPr/>
      <dgm:t>
        <a:bodyPr/>
        <a:lstStyle/>
        <a:p>
          <a:endParaRPr lang="en-US"/>
        </a:p>
      </dgm:t>
    </dgm:pt>
    <dgm:pt modelId="{032B5CAF-F8A8-41C6-9DC9-0AA1135775CD}">
      <dgm:prSet phldrT="[Text]" custT="1"/>
      <dgm:spPr/>
      <dgm:t>
        <a:bodyPr/>
        <a:lstStyle/>
        <a:p>
          <a:r>
            <a:rPr lang="en-US" sz="1400" dirty="0" smtClean="0"/>
            <a:t>Application Owner Usage</a:t>
          </a:r>
          <a:endParaRPr lang="en-US" sz="1400" dirty="0"/>
        </a:p>
      </dgm:t>
    </dgm:pt>
    <dgm:pt modelId="{C7025173-2EF5-40B1-BAC4-1B1E183F1B8E}" type="parTrans" cxnId="{3F0CA8D3-C79A-433D-8925-C44EBD35DCAF}">
      <dgm:prSet/>
      <dgm:spPr/>
      <dgm:t>
        <a:bodyPr/>
        <a:lstStyle/>
        <a:p>
          <a:endParaRPr lang="en-US"/>
        </a:p>
      </dgm:t>
    </dgm:pt>
    <dgm:pt modelId="{1000DE8B-FB21-4F55-AA47-0B979994D6D6}" type="sibTrans" cxnId="{3F0CA8D3-C79A-433D-8925-C44EBD35DCAF}">
      <dgm:prSet/>
      <dgm:spPr/>
      <dgm:t>
        <a:bodyPr/>
        <a:lstStyle/>
        <a:p>
          <a:endParaRPr lang="en-US"/>
        </a:p>
      </dgm:t>
    </dgm:pt>
    <dgm:pt modelId="{3B45A803-51FC-4879-800D-689BCCFEE7E7}">
      <dgm:prSet phldrT="[Text]" custT="1"/>
      <dgm:spPr/>
      <dgm:t>
        <a:bodyPr/>
        <a:lstStyle/>
        <a:p>
          <a:r>
            <a:rPr lang="en-US" sz="1400" dirty="0" smtClean="0"/>
            <a:t>Delegation and Quota</a:t>
          </a:r>
          <a:endParaRPr lang="en-US" sz="1400" dirty="0"/>
        </a:p>
      </dgm:t>
    </dgm:pt>
    <dgm:pt modelId="{80F82214-60D0-47CC-8C81-1FFD6B2B7677}" type="parTrans" cxnId="{8CC03530-CFC0-438F-A559-7D230C9ED890}">
      <dgm:prSet/>
      <dgm:spPr/>
      <dgm:t>
        <a:bodyPr/>
        <a:lstStyle/>
        <a:p>
          <a:endParaRPr lang="en-US"/>
        </a:p>
      </dgm:t>
    </dgm:pt>
    <dgm:pt modelId="{CC405BA5-2953-455C-B011-7DB08B108565}" type="sibTrans" cxnId="{8CC03530-CFC0-438F-A559-7D230C9ED890}">
      <dgm:prSet/>
      <dgm:spPr/>
      <dgm:t>
        <a:bodyPr/>
        <a:lstStyle/>
        <a:p>
          <a:endParaRPr lang="en-US"/>
        </a:p>
      </dgm:t>
    </dgm:pt>
    <dgm:pt modelId="{9A4E5095-913E-478B-9A27-75813EE4E127}">
      <dgm:prSet phldrT="[Text]" custT="1"/>
      <dgm:spPr/>
      <dgm:t>
        <a:bodyPr/>
        <a:lstStyle/>
        <a:p>
          <a:r>
            <a:rPr lang="en-US" sz="1400" dirty="0" smtClean="0"/>
            <a:t>Capacity and Capability</a:t>
          </a:r>
          <a:endParaRPr lang="en-US" sz="1400" dirty="0"/>
        </a:p>
      </dgm:t>
    </dgm:pt>
    <dgm:pt modelId="{6E10C7D5-7115-478D-8508-D2FC2FF308DD}" type="parTrans" cxnId="{D7D545E5-8293-4F09-821D-5FDE457037C4}">
      <dgm:prSet/>
      <dgm:spPr/>
      <dgm:t>
        <a:bodyPr/>
        <a:lstStyle/>
        <a:p>
          <a:endParaRPr lang="en-US"/>
        </a:p>
      </dgm:t>
    </dgm:pt>
    <dgm:pt modelId="{BAE733FD-F307-46C6-A382-D84ED857E44F}" type="sibTrans" cxnId="{D7D545E5-8293-4F09-821D-5FDE457037C4}">
      <dgm:prSet/>
      <dgm:spPr/>
      <dgm:t>
        <a:bodyPr/>
        <a:lstStyle/>
        <a:p>
          <a:endParaRPr lang="en-US"/>
        </a:p>
      </dgm:t>
    </dgm:pt>
    <dgm:pt modelId="{8220EE1D-0298-4754-8EDD-E0EEC7FC5DF1}" type="pres">
      <dgm:prSet presAssocID="{A97CDFB5-EE32-4987-90F8-A168CA41C96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683697-2243-466B-B32E-79BFF7028D62}" type="pres">
      <dgm:prSet presAssocID="{11FE548A-9E05-40D8-A8B1-999F8EFDC5E6}" presName="compNode" presStyleCnt="0"/>
      <dgm:spPr/>
      <dgm:t>
        <a:bodyPr/>
        <a:lstStyle/>
        <a:p>
          <a:endParaRPr lang="en-US"/>
        </a:p>
      </dgm:t>
    </dgm:pt>
    <dgm:pt modelId="{A9578C0C-ABDE-4C3A-83DD-A1CC6591788B}" type="pres">
      <dgm:prSet presAssocID="{11FE548A-9E05-40D8-A8B1-999F8EFDC5E6}" presName="aNode" presStyleLbl="bgShp" presStyleIdx="0" presStyleCnt="1"/>
      <dgm:spPr/>
      <dgm:t>
        <a:bodyPr/>
        <a:lstStyle/>
        <a:p>
          <a:endParaRPr lang="en-US"/>
        </a:p>
      </dgm:t>
    </dgm:pt>
    <dgm:pt modelId="{1A76FB4F-5096-49F3-93EF-32ED8090566B}" type="pres">
      <dgm:prSet presAssocID="{11FE548A-9E05-40D8-A8B1-999F8EFDC5E6}" presName="textNode" presStyleLbl="bgShp" presStyleIdx="0" presStyleCnt="1"/>
      <dgm:spPr/>
      <dgm:t>
        <a:bodyPr/>
        <a:lstStyle/>
        <a:p>
          <a:endParaRPr lang="en-US"/>
        </a:p>
      </dgm:t>
    </dgm:pt>
    <dgm:pt modelId="{0DD2253B-3782-489C-B105-5416FA7B5500}" type="pres">
      <dgm:prSet presAssocID="{11FE548A-9E05-40D8-A8B1-999F8EFDC5E6}" presName="compChildNode" presStyleCnt="0"/>
      <dgm:spPr/>
      <dgm:t>
        <a:bodyPr/>
        <a:lstStyle/>
        <a:p>
          <a:endParaRPr lang="en-US"/>
        </a:p>
      </dgm:t>
    </dgm:pt>
    <dgm:pt modelId="{01E439A1-5170-4695-B09E-41E12D96A188}" type="pres">
      <dgm:prSet presAssocID="{11FE548A-9E05-40D8-A8B1-999F8EFDC5E6}" presName="theInnerList" presStyleCnt="0"/>
      <dgm:spPr/>
      <dgm:t>
        <a:bodyPr/>
        <a:lstStyle/>
        <a:p>
          <a:endParaRPr lang="en-US"/>
        </a:p>
      </dgm:t>
    </dgm:pt>
    <dgm:pt modelId="{242900EB-425D-42F2-AFBF-1360C1A07D64}" type="pres">
      <dgm:prSet presAssocID="{032B5CAF-F8A8-41C6-9DC9-0AA1135775C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2666BC-E8C5-4F7D-A6A9-1DD482EA544A}" type="pres">
      <dgm:prSet presAssocID="{032B5CAF-F8A8-41C6-9DC9-0AA1135775CD}" presName="aSpace2" presStyleCnt="0"/>
      <dgm:spPr/>
      <dgm:t>
        <a:bodyPr/>
        <a:lstStyle/>
        <a:p>
          <a:endParaRPr lang="en-US"/>
        </a:p>
      </dgm:t>
    </dgm:pt>
    <dgm:pt modelId="{B23BCF8C-7CED-4FF8-9C0D-BF6A3FA5BD96}" type="pres">
      <dgm:prSet presAssocID="{9A4E5095-913E-478B-9A27-75813EE4E127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36D6AD-174A-40EA-BB19-D0EA52BFC42E}" type="pres">
      <dgm:prSet presAssocID="{9A4E5095-913E-478B-9A27-75813EE4E127}" presName="aSpace2" presStyleCnt="0"/>
      <dgm:spPr/>
    </dgm:pt>
    <dgm:pt modelId="{51C5C38D-66A4-4BDA-96A2-94BB35F7FF99}" type="pres">
      <dgm:prSet presAssocID="{3B45A803-51FC-4879-800D-689BCCFEE7E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3C4347-50F4-4BF7-A6A3-11B8753B429C}" type="presOf" srcId="{3B45A803-51FC-4879-800D-689BCCFEE7E7}" destId="{51C5C38D-66A4-4BDA-96A2-94BB35F7FF99}" srcOrd="0" destOrd="0" presId="urn:microsoft.com/office/officeart/2005/8/layout/lProcess2"/>
    <dgm:cxn modelId="{EC01A748-7A28-4956-BDEC-050EA571C87A}" type="presOf" srcId="{A97CDFB5-EE32-4987-90F8-A168CA41C969}" destId="{8220EE1D-0298-4754-8EDD-E0EEC7FC5DF1}" srcOrd="0" destOrd="0" presId="urn:microsoft.com/office/officeart/2005/8/layout/lProcess2"/>
    <dgm:cxn modelId="{1025FD41-ADAC-444F-BEC1-ED65ED64C53F}" type="presOf" srcId="{11FE548A-9E05-40D8-A8B1-999F8EFDC5E6}" destId="{A9578C0C-ABDE-4C3A-83DD-A1CC6591788B}" srcOrd="0" destOrd="0" presId="urn:microsoft.com/office/officeart/2005/8/layout/lProcess2"/>
    <dgm:cxn modelId="{C92A2646-2065-4D93-A86F-9F4CEABAB3D9}" type="presOf" srcId="{11FE548A-9E05-40D8-A8B1-999F8EFDC5E6}" destId="{1A76FB4F-5096-49F3-93EF-32ED8090566B}" srcOrd="1" destOrd="0" presId="urn:microsoft.com/office/officeart/2005/8/layout/lProcess2"/>
    <dgm:cxn modelId="{9521EE5C-E335-48B3-9075-A67713276358}" type="presOf" srcId="{9A4E5095-913E-478B-9A27-75813EE4E127}" destId="{B23BCF8C-7CED-4FF8-9C0D-BF6A3FA5BD96}" srcOrd="0" destOrd="0" presId="urn:microsoft.com/office/officeart/2005/8/layout/lProcess2"/>
    <dgm:cxn modelId="{8CC03530-CFC0-438F-A559-7D230C9ED890}" srcId="{11FE548A-9E05-40D8-A8B1-999F8EFDC5E6}" destId="{3B45A803-51FC-4879-800D-689BCCFEE7E7}" srcOrd="2" destOrd="0" parTransId="{80F82214-60D0-47CC-8C81-1FFD6B2B7677}" sibTransId="{CC405BA5-2953-455C-B011-7DB08B108565}"/>
    <dgm:cxn modelId="{3F0CA8D3-C79A-433D-8925-C44EBD35DCAF}" srcId="{11FE548A-9E05-40D8-A8B1-999F8EFDC5E6}" destId="{032B5CAF-F8A8-41C6-9DC9-0AA1135775CD}" srcOrd="0" destOrd="0" parTransId="{C7025173-2EF5-40B1-BAC4-1B1E183F1B8E}" sibTransId="{1000DE8B-FB21-4F55-AA47-0B979994D6D6}"/>
    <dgm:cxn modelId="{2E31511A-3264-4B56-98AB-9291476D01F2}" type="presOf" srcId="{032B5CAF-F8A8-41C6-9DC9-0AA1135775CD}" destId="{242900EB-425D-42F2-AFBF-1360C1A07D64}" srcOrd="0" destOrd="0" presId="urn:microsoft.com/office/officeart/2005/8/layout/lProcess2"/>
    <dgm:cxn modelId="{02FE2465-C210-40F6-88BD-302045D3D88E}" srcId="{A97CDFB5-EE32-4987-90F8-A168CA41C969}" destId="{11FE548A-9E05-40D8-A8B1-999F8EFDC5E6}" srcOrd="0" destOrd="0" parTransId="{269797E9-6AAB-4D9F-B859-6F17488F3F4B}" sibTransId="{4F347E6D-AB1C-4A35-8517-CDC8777A60CF}"/>
    <dgm:cxn modelId="{D7D545E5-8293-4F09-821D-5FDE457037C4}" srcId="{11FE548A-9E05-40D8-A8B1-999F8EFDC5E6}" destId="{9A4E5095-913E-478B-9A27-75813EE4E127}" srcOrd="1" destOrd="0" parTransId="{6E10C7D5-7115-478D-8508-D2FC2FF308DD}" sibTransId="{BAE733FD-F307-46C6-A382-D84ED857E44F}"/>
    <dgm:cxn modelId="{D92A8D9A-367E-4560-AD2B-463F96AE2AED}" type="presParOf" srcId="{8220EE1D-0298-4754-8EDD-E0EEC7FC5DF1}" destId="{46683697-2243-466B-B32E-79BFF7028D62}" srcOrd="0" destOrd="0" presId="urn:microsoft.com/office/officeart/2005/8/layout/lProcess2"/>
    <dgm:cxn modelId="{169E0379-C654-4984-BF76-2CE35EB2D00C}" type="presParOf" srcId="{46683697-2243-466B-B32E-79BFF7028D62}" destId="{A9578C0C-ABDE-4C3A-83DD-A1CC6591788B}" srcOrd="0" destOrd="0" presId="urn:microsoft.com/office/officeart/2005/8/layout/lProcess2"/>
    <dgm:cxn modelId="{443780DE-4000-42D7-A6CA-CF6447A7E49E}" type="presParOf" srcId="{46683697-2243-466B-B32E-79BFF7028D62}" destId="{1A76FB4F-5096-49F3-93EF-32ED8090566B}" srcOrd="1" destOrd="0" presId="urn:microsoft.com/office/officeart/2005/8/layout/lProcess2"/>
    <dgm:cxn modelId="{4840EEDC-A46B-4D01-A221-2197A0914CFE}" type="presParOf" srcId="{46683697-2243-466B-B32E-79BFF7028D62}" destId="{0DD2253B-3782-489C-B105-5416FA7B5500}" srcOrd="2" destOrd="0" presId="urn:microsoft.com/office/officeart/2005/8/layout/lProcess2"/>
    <dgm:cxn modelId="{667F49B4-A2CE-4344-9036-EFEBFB4ADBE3}" type="presParOf" srcId="{0DD2253B-3782-489C-B105-5416FA7B5500}" destId="{01E439A1-5170-4695-B09E-41E12D96A188}" srcOrd="0" destOrd="0" presId="urn:microsoft.com/office/officeart/2005/8/layout/lProcess2"/>
    <dgm:cxn modelId="{73E5300E-6737-4A98-A78D-F46E993BD83D}" type="presParOf" srcId="{01E439A1-5170-4695-B09E-41E12D96A188}" destId="{242900EB-425D-42F2-AFBF-1360C1A07D64}" srcOrd="0" destOrd="0" presId="urn:microsoft.com/office/officeart/2005/8/layout/lProcess2"/>
    <dgm:cxn modelId="{8145EE75-CEFE-489B-AE6A-7E6582C6F278}" type="presParOf" srcId="{01E439A1-5170-4695-B09E-41E12D96A188}" destId="{5F2666BC-E8C5-4F7D-A6A9-1DD482EA544A}" srcOrd="1" destOrd="0" presId="urn:microsoft.com/office/officeart/2005/8/layout/lProcess2"/>
    <dgm:cxn modelId="{0BDD855A-485B-4D19-BB86-D2F9228EF4C5}" type="presParOf" srcId="{01E439A1-5170-4695-B09E-41E12D96A188}" destId="{B23BCF8C-7CED-4FF8-9C0D-BF6A3FA5BD96}" srcOrd="2" destOrd="0" presId="urn:microsoft.com/office/officeart/2005/8/layout/lProcess2"/>
    <dgm:cxn modelId="{A0435EEE-B08C-4A75-ADD8-9330102E684B}" type="presParOf" srcId="{01E439A1-5170-4695-B09E-41E12D96A188}" destId="{5136D6AD-174A-40EA-BB19-D0EA52BFC42E}" srcOrd="3" destOrd="0" presId="urn:microsoft.com/office/officeart/2005/8/layout/lProcess2"/>
    <dgm:cxn modelId="{DB2770BA-8367-4882-A17E-3820754F5936}" type="presParOf" srcId="{01E439A1-5170-4695-B09E-41E12D96A188}" destId="{51C5C38D-66A4-4BDA-96A2-94BB35F7FF9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7CDFB5-EE32-4987-90F8-A168CA41C969}" type="doc">
      <dgm:prSet loTypeId="urn:microsoft.com/office/officeart/2005/8/layout/lProcess2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CD21879-E5C5-4299-B8F2-9A996F0C809D}">
      <dgm:prSet phldrT="[Text]" custT="1"/>
      <dgm:spPr>
        <a:scene3d>
          <a:camera prst="orthographicFront"/>
          <a:lightRig rig="flat" dir="t"/>
        </a:scene3d>
        <a:sp3d z="-190500" extrusionH="12700" prstMaterial="plastic"/>
      </dgm:spPr>
      <dgm:t>
        <a:bodyPr/>
        <a:lstStyle/>
        <a:p>
          <a:r>
            <a:rPr lang="en-US" sz="1800" b="1" dirty="0" smtClean="0"/>
            <a:t>Service Management</a:t>
          </a:r>
          <a:endParaRPr lang="en-US" sz="1800" b="1" dirty="0"/>
        </a:p>
      </dgm:t>
    </dgm:pt>
    <dgm:pt modelId="{0DB2D1A4-E7DC-440E-B176-7288BB8613D7}" type="parTrans" cxnId="{22244360-3596-4017-8911-43578822CC4C}">
      <dgm:prSet/>
      <dgm:spPr/>
      <dgm:t>
        <a:bodyPr/>
        <a:lstStyle/>
        <a:p>
          <a:endParaRPr lang="en-US"/>
        </a:p>
      </dgm:t>
    </dgm:pt>
    <dgm:pt modelId="{752640C7-3852-42BA-A365-D9100FCC548D}" type="sibTrans" cxnId="{22244360-3596-4017-8911-43578822CC4C}">
      <dgm:prSet/>
      <dgm:spPr/>
      <dgm:t>
        <a:bodyPr/>
        <a:lstStyle/>
        <a:p>
          <a:endParaRPr lang="en-US"/>
        </a:p>
      </dgm:t>
    </dgm:pt>
    <dgm:pt modelId="{8548F47D-537F-4CEB-AE97-605AEA504ACF}">
      <dgm:prSet phldrT="[Text]" custT="1"/>
      <dgm:spPr/>
      <dgm:t>
        <a:bodyPr/>
        <a:lstStyle/>
        <a:p>
          <a:r>
            <a:rPr lang="en-US" sz="1400" dirty="0" smtClean="0"/>
            <a:t>Application Deployment</a:t>
          </a:r>
          <a:endParaRPr lang="en-US" sz="1400" dirty="0"/>
        </a:p>
      </dgm:t>
    </dgm:pt>
    <dgm:pt modelId="{7D91F6C4-F229-4989-A88B-7A79ED1D9E3D}" type="parTrans" cxnId="{619CDF24-14D3-4306-938E-4F5A8BC1F6E7}">
      <dgm:prSet/>
      <dgm:spPr/>
      <dgm:t>
        <a:bodyPr/>
        <a:lstStyle/>
        <a:p>
          <a:endParaRPr lang="en-US"/>
        </a:p>
      </dgm:t>
    </dgm:pt>
    <dgm:pt modelId="{83677E05-95C2-4D08-8672-A1DBB6652F4C}" type="sibTrans" cxnId="{619CDF24-14D3-4306-938E-4F5A8BC1F6E7}">
      <dgm:prSet/>
      <dgm:spPr/>
      <dgm:t>
        <a:bodyPr/>
        <a:lstStyle/>
        <a:p>
          <a:endParaRPr lang="en-US"/>
        </a:p>
      </dgm:t>
    </dgm:pt>
    <dgm:pt modelId="{647B5AB2-F91C-41EF-9719-CD9E53B23713}">
      <dgm:prSet phldrT="[Text]" custT="1"/>
      <dgm:spPr/>
      <dgm:t>
        <a:bodyPr/>
        <a:lstStyle/>
        <a:p>
          <a:r>
            <a:rPr lang="en-US" sz="1400" dirty="0" smtClean="0"/>
            <a:t>Image Based Servicing</a:t>
          </a:r>
          <a:endParaRPr lang="en-US" sz="1400" dirty="0"/>
        </a:p>
      </dgm:t>
    </dgm:pt>
    <dgm:pt modelId="{1B856CB6-8DF0-48B6-A26F-18A9CA6C5F5E}" type="parTrans" cxnId="{394C8581-A61C-4F77-8393-BF248A3382C8}">
      <dgm:prSet/>
      <dgm:spPr/>
      <dgm:t>
        <a:bodyPr/>
        <a:lstStyle/>
        <a:p>
          <a:endParaRPr lang="en-US"/>
        </a:p>
      </dgm:t>
    </dgm:pt>
    <dgm:pt modelId="{20616CDA-EEA9-4F9D-A876-EF5AF43CD494}" type="sibTrans" cxnId="{394C8581-A61C-4F77-8393-BF248A3382C8}">
      <dgm:prSet/>
      <dgm:spPr/>
      <dgm:t>
        <a:bodyPr/>
        <a:lstStyle/>
        <a:p>
          <a:endParaRPr lang="en-US"/>
        </a:p>
      </dgm:t>
    </dgm:pt>
    <dgm:pt modelId="{EE9E00EF-BCC0-4F3B-ABE6-41AD60103E6D}">
      <dgm:prSet phldrT="[Text]" custT="1"/>
      <dgm:spPr/>
      <dgm:t>
        <a:bodyPr/>
        <a:lstStyle/>
        <a:p>
          <a:r>
            <a:rPr lang="en-US" sz="1400" dirty="0" smtClean="0"/>
            <a:t>Custom Command Execution</a:t>
          </a:r>
          <a:endParaRPr lang="en-US" sz="1400" dirty="0"/>
        </a:p>
      </dgm:t>
    </dgm:pt>
    <dgm:pt modelId="{0DB4BD5E-9BC7-4F8E-BE4E-05B4DFC19837}" type="parTrans" cxnId="{4E90A9C8-BE0D-4C30-9F3B-940E31D192AB}">
      <dgm:prSet/>
      <dgm:spPr/>
      <dgm:t>
        <a:bodyPr/>
        <a:lstStyle/>
        <a:p>
          <a:endParaRPr lang="en-US"/>
        </a:p>
      </dgm:t>
    </dgm:pt>
    <dgm:pt modelId="{1F5AAF45-FB4E-4F9C-89A8-8B68FC33C02A}" type="sibTrans" cxnId="{4E90A9C8-BE0D-4C30-9F3B-940E31D192AB}">
      <dgm:prSet/>
      <dgm:spPr/>
      <dgm:t>
        <a:bodyPr/>
        <a:lstStyle/>
        <a:p>
          <a:endParaRPr lang="en-US"/>
        </a:p>
      </dgm:t>
    </dgm:pt>
    <dgm:pt modelId="{DF63E217-DC3E-4238-BA10-E1CE91F6D0A6}">
      <dgm:prSet phldrT="[Text]" custT="1"/>
      <dgm:spPr/>
      <dgm:t>
        <a:bodyPr/>
        <a:lstStyle/>
        <a:p>
          <a:r>
            <a:rPr lang="en-US" sz="1400" dirty="0" smtClean="0"/>
            <a:t>Service Templates</a:t>
          </a:r>
          <a:endParaRPr lang="en-US" sz="1400" dirty="0"/>
        </a:p>
      </dgm:t>
    </dgm:pt>
    <dgm:pt modelId="{3E8000C4-59EA-4203-93D5-99715DD75927}" type="parTrans" cxnId="{12A840CE-2BD1-458F-8E45-1B2BCBFBE5CA}">
      <dgm:prSet/>
      <dgm:spPr/>
      <dgm:t>
        <a:bodyPr/>
        <a:lstStyle/>
        <a:p>
          <a:endParaRPr lang="en-US"/>
        </a:p>
      </dgm:t>
    </dgm:pt>
    <dgm:pt modelId="{6B231792-6A08-4558-92F3-4B12C201AB33}" type="sibTrans" cxnId="{12A840CE-2BD1-458F-8E45-1B2BCBFBE5CA}">
      <dgm:prSet/>
      <dgm:spPr/>
      <dgm:t>
        <a:bodyPr/>
        <a:lstStyle/>
        <a:p>
          <a:endParaRPr lang="en-US"/>
        </a:p>
      </dgm:t>
    </dgm:pt>
    <dgm:pt modelId="{8220EE1D-0298-4754-8EDD-E0EEC7FC5DF1}" type="pres">
      <dgm:prSet presAssocID="{A97CDFB5-EE32-4987-90F8-A168CA41C96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769BA0-9257-4616-8A8D-EE50C49E9782}" type="pres">
      <dgm:prSet presAssocID="{FCD21879-E5C5-4299-B8F2-9A996F0C809D}" presName="compNode" presStyleCnt="0"/>
      <dgm:spPr/>
      <dgm:t>
        <a:bodyPr/>
        <a:lstStyle/>
        <a:p>
          <a:endParaRPr lang="en-US"/>
        </a:p>
      </dgm:t>
    </dgm:pt>
    <dgm:pt modelId="{9CB2E2BD-4367-4A0B-8E7A-BAC3C129F915}" type="pres">
      <dgm:prSet presAssocID="{FCD21879-E5C5-4299-B8F2-9A996F0C809D}" presName="aNode" presStyleLbl="bgShp" presStyleIdx="0" presStyleCnt="1" custLinFactNeighborY="-277"/>
      <dgm:spPr/>
      <dgm:t>
        <a:bodyPr/>
        <a:lstStyle/>
        <a:p>
          <a:endParaRPr lang="en-US"/>
        </a:p>
      </dgm:t>
    </dgm:pt>
    <dgm:pt modelId="{228E47AC-9589-4D31-A51D-8C9526FECC84}" type="pres">
      <dgm:prSet presAssocID="{FCD21879-E5C5-4299-B8F2-9A996F0C809D}" presName="textNode" presStyleLbl="bgShp" presStyleIdx="0" presStyleCnt="1"/>
      <dgm:spPr/>
      <dgm:t>
        <a:bodyPr/>
        <a:lstStyle/>
        <a:p>
          <a:endParaRPr lang="en-US"/>
        </a:p>
      </dgm:t>
    </dgm:pt>
    <dgm:pt modelId="{45DCA4A9-7F1E-4905-B083-CB652EC94EEA}" type="pres">
      <dgm:prSet presAssocID="{FCD21879-E5C5-4299-B8F2-9A996F0C809D}" presName="compChildNode" presStyleCnt="0"/>
      <dgm:spPr/>
      <dgm:t>
        <a:bodyPr/>
        <a:lstStyle/>
        <a:p>
          <a:endParaRPr lang="en-US"/>
        </a:p>
      </dgm:t>
    </dgm:pt>
    <dgm:pt modelId="{99788B49-20FE-40C9-89EC-2139B910CB24}" type="pres">
      <dgm:prSet presAssocID="{FCD21879-E5C5-4299-B8F2-9A996F0C809D}" presName="theInnerList" presStyleCnt="0"/>
      <dgm:spPr/>
      <dgm:t>
        <a:bodyPr/>
        <a:lstStyle/>
        <a:p>
          <a:endParaRPr lang="en-US"/>
        </a:p>
      </dgm:t>
    </dgm:pt>
    <dgm:pt modelId="{71481B03-FBC6-418D-B38A-4D1582B8D554}" type="pres">
      <dgm:prSet presAssocID="{DF63E217-DC3E-4238-BA10-E1CE91F6D0A6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C9F6D-E714-40FC-99D8-77095A79DA42}" type="pres">
      <dgm:prSet presAssocID="{DF63E217-DC3E-4238-BA10-E1CE91F6D0A6}" presName="aSpace2" presStyleCnt="0"/>
      <dgm:spPr/>
    </dgm:pt>
    <dgm:pt modelId="{D7F15D9C-3A63-4144-8A5F-7133D9517619}" type="pres">
      <dgm:prSet presAssocID="{8548F47D-537F-4CEB-AE97-605AEA504ACF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A77AB1-F1AE-47F6-A9A9-15A1A25E0232}" type="pres">
      <dgm:prSet presAssocID="{8548F47D-537F-4CEB-AE97-605AEA504ACF}" presName="aSpace2" presStyleCnt="0"/>
      <dgm:spPr/>
      <dgm:t>
        <a:bodyPr/>
        <a:lstStyle/>
        <a:p>
          <a:endParaRPr lang="en-US"/>
        </a:p>
      </dgm:t>
    </dgm:pt>
    <dgm:pt modelId="{CEF40CCB-D92D-49DB-BF8D-E860F6DF3487}" type="pres">
      <dgm:prSet presAssocID="{EE9E00EF-BCC0-4F3B-ABE6-41AD60103E6D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C58FB3-D890-4A74-AE07-3C69DCF364DC}" type="pres">
      <dgm:prSet presAssocID="{EE9E00EF-BCC0-4F3B-ABE6-41AD60103E6D}" presName="aSpace2" presStyleCnt="0"/>
      <dgm:spPr/>
    </dgm:pt>
    <dgm:pt modelId="{21E35218-11B3-4F41-8DE6-EE7B47CABB25}" type="pres">
      <dgm:prSet presAssocID="{647B5AB2-F91C-41EF-9719-CD9E53B23713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A5BCFE-2876-4467-9DBB-ED843F27A0EF}" type="presOf" srcId="{FCD21879-E5C5-4299-B8F2-9A996F0C809D}" destId="{228E47AC-9589-4D31-A51D-8C9526FECC84}" srcOrd="1" destOrd="0" presId="urn:microsoft.com/office/officeart/2005/8/layout/lProcess2"/>
    <dgm:cxn modelId="{12A840CE-2BD1-458F-8E45-1B2BCBFBE5CA}" srcId="{FCD21879-E5C5-4299-B8F2-9A996F0C809D}" destId="{DF63E217-DC3E-4238-BA10-E1CE91F6D0A6}" srcOrd="0" destOrd="0" parTransId="{3E8000C4-59EA-4203-93D5-99715DD75927}" sibTransId="{6B231792-6A08-4558-92F3-4B12C201AB33}"/>
    <dgm:cxn modelId="{22244360-3596-4017-8911-43578822CC4C}" srcId="{A97CDFB5-EE32-4987-90F8-A168CA41C969}" destId="{FCD21879-E5C5-4299-B8F2-9A996F0C809D}" srcOrd="0" destOrd="0" parTransId="{0DB2D1A4-E7DC-440E-B176-7288BB8613D7}" sibTransId="{752640C7-3852-42BA-A365-D9100FCC548D}"/>
    <dgm:cxn modelId="{6E441B43-4B60-4872-827E-1AB384CDD945}" type="presOf" srcId="{647B5AB2-F91C-41EF-9719-CD9E53B23713}" destId="{21E35218-11B3-4F41-8DE6-EE7B47CABB25}" srcOrd="0" destOrd="0" presId="urn:microsoft.com/office/officeart/2005/8/layout/lProcess2"/>
    <dgm:cxn modelId="{394C8581-A61C-4F77-8393-BF248A3382C8}" srcId="{FCD21879-E5C5-4299-B8F2-9A996F0C809D}" destId="{647B5AB2-F91C-41EF-9719-CD9E53B23713}" srcOrd="3" destOrd="0" parTransId="{1B856CB6-8DF0-48B6-A26F-18A9CA6C5F5E}" sibTransId="{20616CDA-EEA9-4F9D-A876-EF5AF43CD494}"/>
    <dgm:cxn modelId="{9E367261-455B-43C5-AD45-57649E1199FC}" type="presOf" srcId="{A97CDFB5-EE32-4987-90F8-A168CA41C969}" destId="{8220EE1D-0298-4754-8EDD-E0EEC7FC5DF1}" srcOrd="0" destOrd="0" presId="urn:microsoft.com/office/officeart/2005/8/layout/lProcess2"/>
    <dgm:cxn modelId="{4E90A9C8-BE0D-4C30-9F3B-940E31D192AB}" srcId="{FCD21879-E5C5-4299-B8F2-9A996F0C809D}" destId="{EE9E00EF-BCC0-4F3B-ABE6-41AD60103E6D}" srcOrd="2" destOrd="0" parTransId="{0DB4BD5E-9BC7-4F8E-BE4E-05B4DFC19837}" sibTransId="{1F5AAF45-FB4E-4F9C-89A8-8B68FC33C02A}"/>
    <dgm:cxn modelId="{DEF51F48-8E84-47DE-A5E4-14B3E963118A}" type="presOf" srcId="{FCD21879-E5C5-4299-B8F2-9A996F0C809D}" destId="{9CB2E2BD-4367-4A0B-8E7A-BAC3C129F915}" srcOrd="0" destOrd="0" presId="urn:microsoft.com/office/officeart/2005/8/layout/lProcess2"/>
    <dgm:cxn modelId="{74C4A4CD-16DE-4780-952E-FE9F0F050261}" type="presOf" srcId="{EE9E00EF-BCC0-4F3B-ABE6-41AD60103E6D}" destId="{CEF40CCB-D92D-49DB-BF8D-E860F6DF3487}" srcOrd="0" destOrd="0" presId="urn:microsoft.com/office/officeart/2005/8/layout/lProcess2"/>
    <dgm:cxn modelId="{E954747A-46C6-4F86-946D-B17C45A3F9F4}" type="presOf" srcId="{8548F47D-537F-4CEB-AE97-605AEA504ACF}" destId="{D7F15D9C-3A63-4144-8A5F-7133D9517619}" srcOrd="0" destOrd="0" presId="urn:microsoft.com/office/officeart/2005/8/layout/lProcess2"/>
    <dgm:cxn modelId="{619CDF24-14D3-4306-938E-4F5A8BC1F6E7}" srcId="{FCD21879-E5C5-4299-B8F2-9A996F0C809D}" destId="{8548F47D-537F-4CEB-AE97-605AEA504ACF}" srcOrd="1" destOrd="0" parTransId="{7D91F6C4-F229-4989-A88B-7A79ED1D9E3D}" sibTransId="{83677E05-95C2-4D08-8672-A1DBB6652F4C}"/>
    <dgm:cxn modelId="{B740B946-8A4A-48AF-9D0A-FD0AC717A36B}" type="presOf" srcId="{DF63E217-DC3E-4238-BA10-E1CE91F6D0A6}" destId="{71481B03-FBC6-418D-B38A-4D1582B8D554}" srcOrd="0" destOrd="0" presId="urn:microsoft.com/office/officeart/2005/8/layout/lProcess2"/>
    <dgm:cxn modelId="{86EA5731-1B7B-4E48-AC4B-A4A36DAE271F}" type="presParOf" srcId="{8220EE1D-0298-4754-8EDD-E0EEC7FC5DF1}" destId="{44769BA0-9257-4616-8A8D-EE50C49E9782}" srcOrd="0" destOrd="0" presId="urn:microsoft.com/office/officeart/2005/8/layout/lProcess2"/>
    <dgm:cxn modelId="{DA937C4A-EF58-4438-96E2-172577EFF70E}" type="presParOf" srcId="{44769BA0-9257-4616-8A8D-EE50C49E9782}" destId="{9CB2E2BD-4367-4A0B-8E7A-BAC3C129F915}" srcOrd="0" destOrd="0" presId="urn:microsoft.com/office/officeart/2005/8/layout/lProcess2"/>
    <dgm:cxn modelId="{89E0D330-FD33-4F59-A72B-7266F092EFB6}" type="presParOf" srcId="{44769BA0-9257-4616-8A8D-EE50C49E9782}" destId="{228E47AC-9589-4D31-A51D-8C9526FECC84}" srcOrd="1" destOrd="0" presId="urn:microsoft.com/office/officeart/2005/8/layout/lProcess2"/>
    <dgm:cxn modelId="{70A3D9B1-9B32-4E03-B91C-F05A392EB01B}" type="presParOf" srcId="{44769BA0-9257-4616-8A8D-EE50C49E9782}" destId="{45DCA4A9-7F1E-4905-B083-CB652EC94EEA}" srcOrd="2" destOrd="0" presId="urn:microsoft.com/office/officeart/2005/8/layout/lProcess2"/>
    <dgm:cxn modelId="{D524E641-4F67-4A3A-9302-5CB0D6D0A6E0}" type="presParOf" srcId="{45DCA4A9-7F1E-4905-B083-CB652EC94EEA}" destId="{99788B49-20FE-40C9-89EC-2139B910CB24}" srcOrd="0" destOrd="0" presId="urn:microsoft.com/office/officeart/2005/8/layout/lProcess2"/>
    <dgm:cxn modelId="{9F5CB212-570E-4FA0-8800-C5EEDBF11FAC}" type="presParOf" srcId="{99788B49-20FE-40C9-89EC-2139B910CB24}" destId="{71481B03-FBC6-418D-B38A-4D1582B8D554}" srcOrd="0" destOrd="0" presId="urn:microsoft.com/office/officeart/2005/8/layout/lProcess2"/>
    <dgm:cxn modelId="{204BB68F-FCDC-4821-97EC-E464209A3B9B}" type="presParOf" srcId="{99788B49-20FE-40C9-89EC-2139B910CB24}" destId="{53CC9F6D-E714-40FC-99D8-77095A79DA42}" srcOrd="1" destOrd="0" presId="urn:microsoft.com/office/officeart/2005/8/layout/lProcess2"/>
    <dgm:cxn modelId="{19764B89-FB81-4718-9BD1-7147C18F458C}" type="presParOf" srcId="{99788B49-20FE-40C9-89EC-2139B910CB24}" destId="{D7F15D9C-3A63-4144-8A5F-7133D9517619}" srcOrd="2" destOrd="0" presId="urn:microsoft.com/office/officeart/2005/8/layout/lProcess2"/>
    <dgm:cxn modelId="{1E6478BE-270D-4BAA-9648-DBCFEC355C2E}" type="presParOf" srcId="{99788B49-20FE-40C9-89EC-2139B910CB24}" destId="{CEA77AB1-F1AE-47F6-A9A9-15A1A25E0232}" srcOrd="3" destOrd="0" presId="urn:microsoft.com/office/officeart/2005/8/layout/lProcess2"/>
    <dgm:cxn modelId="{6FBFCAB8-5CCF-4028-8A3E-09197F9A354D}" type="presParOf" srcId="{99788B49-20FE-40C9-89EC-2139B910CB24}" destId="{CEF40CCB-D92D-49DB-BF8D-E860F6DF3487}" srcOrd="4" destOrd="0" presId="urn:microsoft.com/office/officeart/2005/8/layout/lProcess2"/>
    <dgm:cxn modelId="{F7D2DC9D-5B09-4665-BE11-9C81A37DFE83}" type="presParOf" srcId="{99788B49-20FE-40C9-89EC-2139B910CB24}" destId="{D4C58FB3-D890-4A74-AE07-3C69DCF364DC}" srcOrd="5" destOrd="0" presId="urn:microsoft.com/office/officeart/2005/8/layout/lProcess2"/>
    <dgm:cxn modelId="{879259C4-58BC-44C4-BBFB-D915A9D7D4EB}" type="presParOf" srcId="{99788B49-20FE-40C9-89EC-2139B910CB24}" destId="{21E35218-11B3-4F41-8DE6-EE7B47CABB25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78C0C-ABDE-4C3A-83DD-A1CC6591788B}">
      <dsp:nvSpPr>
        <dsp:cNvPr id="0" name=""/>
        <dsp:cNvSpPr/>
      </dsp:nvSpPr>
      <dsp:spPr>
        <a:xfrm>
          <a:off x="0" y="0"/>
          <a:ext cx="1679473" cy="4819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Cloud Management</a:t>
          </a:r>
          <a:endParaRPr lang="en-US" sz="1800" b="1" kern="1200" dirty="0"/>
        </a:p>
      </dsp:txBody>
      <dsp:txXfrm>
        <a:off x="0" y="0"/>
        <a:ext cx="1679473" cy="1445895"/>
      </dsp:txXfrm>
    </dsp:sp>
    <dsp:sp modelId="{242900EB-425D-42F2-AFBF-1360C1A07D64}">
      <dsp:nvSpPr>
        <dsp:cNvPr id="0" name=""/>
        <dsp:cNvSpPr/>
      </dsp:nvSpPr>
      <dsp:spPr>
        <a:xfrm>
          <a:off x="167947" y="1446306"/>
          <a:ext cx="1343578" cy="9468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Application Owner Usage</a:t>
          </a:r>
          <a:endParaRPr lang="en-US" sz="1400" kern="1200" dirty="0"/>
        </a:p>
      </dsp:txBody>
      <dsp:txXfrm>
        <a:off x="195680" y="1474039"/>
        <a:ext cx="1288112" cy="891402"/>
      </dsp:txXfrm>
    </dsp:sp>
    <dsp:sp modelId="{B23BCF8C-7CED-4FF8-9C0D-BF6A3FA5BD96}">
      <dsp:nvSpPr>
        <dsp:cNvPr id="0" name=""/>
        <dsp:cNvSpPr/>
      </dsp:nvSpPr>
      <dsp:spPr>
        <a:xfrm>
          <a:off x="167947" y="2538847"/>
          <a:ext cx="1343578" cy="9468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Capacity and Capability</a:t>
          </a:r>
          <a:endParaRPr lang="en-US" sz="1400" kern="1200" dirty="0"/>
        </a:p>
      </dsp:txBody>
      <dsp:txXfrm>
        <a:off x="195680" y="2566580"/>
        <a:ext cx="1288112" cy="891402"/>
      </dsp:txXfrm>
    </dsp:sp>
    <dsp:sp modelId="{51C5C38D-66A4-4BDA-96A2-94BB35F7FF99}">
      <dsp:nvSpPr>
        <dsp:cNvPr id="0" name=""/>
        <dsp:cNvSpPr/>
      </dsp:nvSpPr>
      <dsp:spPr>
        <a:xfrm>
          <a:off x="167947" y="3631387"/>
          <a:ext cx="1343578" cy="9468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Delegation and Quota</a:t>
          </a:r>
          <a:endParaRPr lang="en-US" sz="1400" kern="1200" dirty="0"/>
        </a:p>
      </dsp:txBody>
      <dsp:txXfrm>
        <a:off x="195680" y="3659120"/>
        <a:ext cx="1288112" cy="891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2E2BD-4367-4A0B-8E7A-BAC3C129F915}">
      <dsp:nvSpPr>
        <dsp:cNvPr id="0" name=""/>
        <dsp:cNvSpPr/>
      </dsp:nvSpPr>
      <dsp:spPr>
        <a:xfrm>
          <a:off x="0" y="0"/>
          <a:ext cx="1856521" cy="4819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Service Management</a:t>
          </a:r>
          <a:endParaRPr lang="en-US" sz="1800" b="1" kern="1200" dirty="0"/>
        </a:p>
      </dsp:txBody>
      <dsp:txXfrm>
        <a:off x="0" y="0"/>
        <a:ext cx="1856521" cy="1445895"/>
      </dsp:txXfrm>
    </dsp:sp>
    <dsp:sp modelId="{71481B03-FBC6-418D-B38A-4D1582B8D554}">
      <dsp:nvSpPr>
        <dsp:cNvPr id="0" name=""/>
        <dsp:cNvSpPr/>
      </dsp:nvSpPr>
      <dsp:spPr>
        <a:xfrm>
          <a:off x="185652" y="1446012"/>
          <a:ext cx="1485216" cy="7021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Service Templates</a:t>
          </a:r>
          <a:endParaRPr lang="en-US" sz="1400" kern="1200" dirty="0"/>
        </a:p>
      </dsp:txBody>
      <dsp:txXfrm>
        <a:off x="206216" y="1466576"/>
        <a:ext cx="1444088" cy="660992"/>
      </dsp:txXfrm>
    </dsp:sp>
    <dsp:sp modelId="{D7F15D9C-3A63-4144-8A5F-7133D9517619}">
      <dsp:nvSpPr>
        <dsp:cNvPr id="0" name=""/>
        <dsp:cNvSpPr/>
      </dsp:nvSpPr>
      <dsp:spPr>
        <a:xfrm>
          <a:off x="185652" y="2256151"/>
          <a:ext cx="1485216" cy="7021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Application Deployment</a:t>
          </a:r>
          <a:endParaRPr lang="en-US" sz="1400" kern="1200" dirty="0"/>
        </a:p>
      </dsp:txBody>
      <dsp:txXfrm>
        <a:off x="206216" y="2276715"/>
        <a:ext cx="1444088" cy="660992"/>
      </dsp:txXfrm>
    </dsp:sp>
    <dsp:sp modelId="{CEF40CCB-D92D-49DB-BF8D-E860F6DF3487}">
      <dsp:nvSpPr>
        <dsp:cNvPr id="0" name=""/>
        <dsp:cNvSpPr/>
      </dsp:nvSpPr>
      <dsp:spPr>
        <a:xfrm>
          <a:off x="185652" y="3066290"/>
          <a:ext cx="1485216" cy="7021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Custom Command Execution</a:t>
          </a:r>
          <a:endParaRPr lang="en-US" sz="1400" kern="1200" dirty="0"/>
        </a:p>
      </dsp:txBody>
      <dsp:txXfrm>
        <a:off x="206216" y="3086854"/>
        <a:ext cx="1444088" cy="660992"/>
      </dsp:txXfrm>
    </dsp:sp>
    <dsp:sp modelId="{21E35218-11B3-4F41-8DE6-EE7B47CABB25}">
      <dsp:nvSpPr>
        <dsp:cNvPr id="0" name=""/>
        <dsp:cNvSpPr/>
      </dsp:nvSpPr>
      <dsp:spPr>
        <a:xfrm>
          <a:off x="185652" y="3876429"/>
          <a:ext cx="1485216" cy="7021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Image Based Servicing</a:t>
          </a:r>
          <a:endParaRPr lang="en-US" sz="1400" kern="1200" dirty="0"/>
        </a:p>
      </dsp:txBody>
      <dsp:txXfrm>
        <a:off x="206216" y="3896993"/>
        <a:ext cx="1444088" cy="660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27" cy="511730"/>
          </a:xfrm>
          <a:prstGeom prst="rect">
            <a:avLst/>
          </a:prstGeom>
        </p:spPr>
        <p:txBody>
          <a:bodyPr vert="horz" lIns="96846" tIns="48423" rIns="96846" bIns="48423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1"/>
            <a:ext cx="3078427" cy="511730"/>
          </a:xfrm>
          <a:prstGeom prst="rect">
            <a:avLst/>
          </a:prstGeom>
        </p:spPr>
        <p:txBody>
          <a:bodyPr vert="horz" lIns="96846" tIns="48423" rIns="96846" bIns="48423" rtlCol="0"/>
          <a:lstStyle>
            <a:lvl1pPr algn="r">
              <a:defRPr sz="1300"/>
            </a:lvl1pPr>
          </a:lstStyle>
          <a:p>
            <a:fld id="{2222FC19-8882-4DEC-A82A-8C7D79535F26}" type="datetimeFigureOut">
              <a:rPr lang="de-DE" smtClean="0"/>
              <a:t>30.03.2012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846" tIns="48423" rIns="96846" bIns="4842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861443"/>
            <a:ext cx="5683250" cy="4605576"/>
          </a:xfrm>
          <a:prstGeom prst="rect">
            <a:avLst/>
          </a:prstGeom>
        </p:spPr>
        <p:txBody>
          <a:bodyPr vert="horz" lIns="96846" tIns="48423" rIns="96846" bIns="48423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1730"/>
          </a:xfrm>
          <a:prstGeom prst="rect">
            <a:avLst/>
          </a:prstGeom>
        </p:spPr>
        <p:txBody>
          <a:bodyPr vert="horz" lIns="96846" tIns="48423" rIns="96846" bIns="48423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1730"/>
          </a:xfrm>
          <a:prstGeom prst="rect">
            <a:avLst/>
          </a:prstGeom>
        </p:spPr>
        <p:txBody>
          <a:bodyPr vert="horz" lIns="96846" tIns="48423" rIns="96846" bIns="48423" rtlCol="0" anchor="b"/>
          <a:lstStyle>
            <a:lvl1pPr algn="r">
              <a:defRPr sz="1300"/>
            </a:lvl1pPr>
          </a:lstStyle>
          <a:p>
            <a:fld id="{3EB0E35E-53E1-47F6-9D75-7F0345D004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263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2FB7A-5687-4E49-BC7C-C34EA6A4FA65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62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10077" y="4862264"/>
            <a:ext cx="5683914" cy="4605576"/>
          </a:xfrm>
          <a:prstGeom prst="rect">
            <a:avLst/>
          </a:prstGeom>
        </p:spPr>
        <p:txBody>
          <a:bodyPr lIns="95519" tIns="47760" rIns="95519" bIns="47760"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97D05-5215-44A3-8459-7CF5ABC2CF1B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4029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10077" y="4862264"/>
            <a:ext cx="5683914" cy="4605576"/>
          </a:xfrm>
          <a:prstGeom prst="rect">
            <a:avLst/>
          </a:prstGeom>
        </p:spPr>
        <p:txBody>
          <a:bodyPr lIns="95519" tIns="47760" rIns="95519" bIns="47760"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97D05-5215-44A3-8459-7CF5ABC2CF1B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9605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10077" y="4862264"/>
            <a:ext cx="5683914" cy="4605576"/>
          </a:xfrm>
          <a:prstGeom prst="rect">
            <a:avLst/>
          </a:prstGeom>
        </p:spPr>
        <p:txBody>
          <a:bodyPr lIns="95519" tIns="47760" rIns="95519" bIns="47760"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97D05-5215-44A3-8459-7CF5ABC2CF1B}" type="slidenum">
              <a:rPr lang="de-DE" smtClean="0"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2688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10237" y="4861359"/>
            <a:ext cx="5683589" cy="460541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97D05-5215-44A3-8459-7CF5ABC2CF1B}" type="slidenum">
              <a:rPr lang="de-DE" smtClean="0">
                <a:solidFill>
                  <a:prstClr val="black"/>
                </a:solidFill>
              </a:rPr>
              <a:pPr/>
              <a:t>30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480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teched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microsoft.com/technet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A80F-7589-47D9-8A6B-EBECF1C5CB55}" type="datetimeFigureOut">
              <a:rPr lang="de-DE" smtClean="0"/>
              <a:t>30.03.2012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F27-73B5-4CA0-9374-756BBA057E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571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A80F-7589-47D9-8A6B-EBECF1C5CB55}" type="datetimeFigureOut">
              <a:rPr lang="de-DE" smtClean="0"/>
              <a:t>30.03.2012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F27-73B5-4CA0-9374-756BBA057E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6653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A80F-7589-47D9-8A6B-EBECF1C5CB55}" type="datetimeFigureOut">
              <a:rPr lang="de-DE" smtClean="0"/>
              <a:t>30.03.2012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F27-73B5-4CA0-9374-756BBA057E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95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5BB9F-56EB-4DC0-BD6C-063179BB310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E289-68BE-495B-8539-E276CDE84DB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67544" y="1772816"/>
            <a:ext cx="8207375" cy="43924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6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ttom_Bar_0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68641"/>
            <a:ext cx="9144000" cy="5893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663" y="1416051"/>
            <a:ext cx="7681913" cy="1523495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9663" y="3657601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95275" y="6400801"/>
            <a:ext cx="21329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914363">
              <a:defRPr/>
            </a:pPr>
            <a:fld id="{ACC6DABA-E178-49C8-B135-4378B6D3DD69}" type="slidenum">
              <a:rPr lang="en-US" sz="1400" smtClean="0">
                <a:solidFill>
                  <a:srgbClr val="404040"/>
                </a:solidFill>
                <a:ea typeface="ＭＳ Ｐゴシック" pitchFamily="34" charset="-128"/>
              </a:rPr>
              <a:pPr algn="l" defTabSz="914363">
                <a:defRPr/>
              </a:pPr>
              <a:t>‹Nr.›</a:t>
            </a:fld>
            <a:endParaRPr lang="en-US" sz="1400" dirty="0">
              <a:solidFill>
                <a:srgbClr val="40404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1650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_Bar_04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41789"/>
            <a:ext cx="9144000" cy="1116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014" y="381506"/>
            <a:ext cx="6994362" cy="1523494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014" y="3657601"/>
            <a:ext cx="699436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70013" y="1905000"/>
            <a:ext cx="6994950" cy="1384994"/>
          </a:xfrm>
          <a:scene3d>
            <a:camera prst="orthographicFront"/>
            <a:lightRig rig="contrasting" dir="t"/>
          </a:scene3d>
          <a:sp3d/>
        </p:spPr>
        <p:txBody>
          <a:bodyPr anchor="t" anchorCtr="0">
            <a:noAutofit/>
            <a:sp3d extrusionH="57150">
              <a:bevelT w="19050" h="31750"/>
              <a:contourClr>
                <a:srgbClr val="CCFF99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0" i="0" u="none" strike="noStrike" kern="1200" cap="none" spc="-500" normalizeH="0" baseline="0" noProof="0" dirty="0" smtClean="0">
                <a:ln w="11430"/>
                <a:gradFill flip="none" rotWithShape="1">
                  <a:gsLst>
                    <a:gs pos="0">
                      <a:srgbClr val="FFFFFF"/>
                    </a:gs>
                    <a:gs pos="28000">
                      <a:srgbClr val="B0DEFE"/>
                    </a:gs>
                    <a:gs pos="62000">
                      <a:srgbClr val="5DBDFF"/>
                    </a:gs>
                    <a:gs pos="88000">
                      <a:srgbClr val="0386D7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95275" y="6400801"/>
            <a:ext cx="21329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914363">
              <a:defRPr/>
            </a:pPr>
            <a:fld id="{ACC6DABA-E178-49C8-B135-4378B6D3DD69}" type="slidenum">
              <a:rPr lang="en-US" sz="1400" smtClean="0">
                <a:solidFill>
                  <a:srgbClr val="404040"/>
                </a:solidFill>
                <a:ea typeface="ＭＳ Ｐゴシック" pitchFamily="34" charset="-128"/>
              </a:rPr>
              <a:pPr algn="l" defTabSz="914363">
                <a:defRPr/>
              </a:pPr>
              <a:t>‹Nr.›</a:t>
            </a:fld>
            <a:endParaRPr lang="en-US" sz="1400" dirty="0">
              <a:solidFill>
                <a:srgbClr val="40404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0247368"/>
      </p:ext>
    </p:extLst>
  </p:cSld>
  <p:clrMapOvr>
    <a:masterClrMapping/>
  </p:clrMapOvr>
  <p:transition spd="slow">
    <p:pull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 txBox="1">
            <a:spLocks/>
          </p:cNvSpPr>
          <p:nvPr userDrawn="1"/>
        </p:nvSpPr>
        <p:spPr>
          <a:xfrm>
            <a:off x="95275" y="6400801"/>
            <a:ext cx="21329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914363">
              <a:defRPr/>
            </a:pPr>
            <a:fld id="{ACC6DABA-E178-49C8-B135-4378B6D3DD69}" type="slidenum">
              <a:rPr lang="en-US" sz="1400" smtClean="0">
                <a:solidFill>
                  <a:srgbClr val="FFFFFF">
                    <a:tint val="75000"/>
                  </a:srgbClr>
                </a:solidFill>
                <a:ea typeface="ＭＳ Ｐゴシック" pitchFamily="34" charset="-128"/>
              </a:rPr>
              <a:pPr algn="l" defTabSz="914363">
                <a:defRPr/>
              </a:pPr>
              <a:t>‹Nr.›</a:t>
            </a:fld>
            <a:endParaRPr lang="en-US" sz="1400" dirty="0">
              <a:solidFill>
                <a:srgbClr val="FFFFFF">
                  <a:tint val="75000"/>
                </a:srgbClr>
              </a:solidFill>
              <a:ea typeface="ＭＳ Ｐゴシック" pitchFamily="34" charset="-128"/>
            </a:endParaRPr>
          </a:p>
        </p:txBody>
      </p:sp>
      <p:pic>
        <p:nvPicPr>
          <p:cNvPr id="8" name="Picture 7" descr="ContentForgroundBlu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ContentForgroundBlu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0293"/>
      </p:ext>
    </p:extLst>
  </p:cSld>
  <p:clrMapOvr>
    <a:masterClrMapping/>
  </p:clrMapOvr>
  <p:transition spd="slow">
    <p:pull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entForgroundBlu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95275" y="6400801"/>
            <a:ext cx="21329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914363">
              <a:defRPr/>
            </a:pPr>
            <a:fld id="{ACC6DABA-E178-49C8-B135-4378B6D3DD69}" type="slidenum">
              <a:rPr lang="en-US" sz="1400" smtClean="0">
                <a:solidFill>
                  <a:srgbClr val="FFFFFF">
                    <a:tint val="75000"/>
                  </a:srgbClr>
                </a:solidFill>
                <a:ea typeface="ＭＳ Ｐゴシック" pitchFamily="34" charset="-128"/>
              </a:rPr>
              <a:pPr algn="l" defTabSz="914363">
                <a:defRPr/>
              </a:pPr>
              <a:t>‹Nr.›</a:t>
            </a:fld>
            <a:endParaRPr lang="en-US" sz="1400" dirty="0">
              <a:solidFill>
                <a:srgbClr val="FFFFFF">
                  <a:tint val="75000"/>
                </a:srgbClr>
              </a:solidFill>
              <a:ea typeface="ＭＳ Ｐゴシック" pitchFamily="34" charset="-128"/>
            </a:endParaRPr>
          </a:p>
        </p:txBody>
      </p:sp>
      <p:pic>
        <p:nvPicPr>
          <p:cNvPr id="8" name="Picture 7" descr="ContentForgroundBlu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96641"/>
      </p:ext>
    </p:extLst>
  </p:cSld>
  <p:clrMapOvr>
    <a:masterClrMapping/>
  </p:clrMapOvr>
  <p:transition spd="slow">
    <p:pull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411554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2" y="1411554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95275" y="6400801"/>
            <a:ext cx="21329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914363">
              <a:defRPr/>
            </a:pPr>
            <a:fld id="{ACC6DABA-E178-49C8-B135-4378B6D3DD69}" type="slidenum">
              <a:rPr lang="en-US" sz="1400" smtClean="0">
                <a:solidFill>
                  <a:srgbClr val="FFFFFF">
                    <a:tint val="75000"/>
                  </a:srgbClr>
                </a:solidFill>
                <a:ea typeface="ＭＳ Ｐゴシック" pitchFamily="34" charset="-128"/>
              </a:rPr>
              <a:pPr algn="l" defTabSz="914363">
                <a:defRPr/>
              </a:pPr>
              <a:t>‹Nr.›</a:t>
            </a:fld>
            <a:endParaRPr lang="en-US" sz="1400" dirty="0">
              <a:solidFill>
                <a:srgbClr val="FFFFFF">
                  <a:tint val="75000"/>
                </a:srgbClr>
              </a:solidFill>
              <a:ea typeface="ＭＳ Ｐゴシック" pitchFamily="34" charset="-128"/>
            </a:endParaRPr>
          </a:p>
        </p:txBody>
      </p:sp>
      <p:pic>
        <p:nvPicPr>
          <p:cNvPr id="8" name="Picture 7" descr="ContentForgroundBlu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ContentForgroundBlu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63410"/>
      </p:ext>
    </p:extLst>
  </p:cSld>
  <p:clrMapOvr>
    <a:masterClrMapping/>
  </p:clrMapOvr>
  <p:transition spd="slow">
    <p:pull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95275" y="6400801"/>
            <a:ext cx="21329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914363">
              <a:defRPr/>
            </a:pPr>
            <a:fld id="{ACC6DABA-E178-49C8-B135-4378B6D3DD69}" type="slidenum">
              <a:rPr lang="en-US" sz="1400" smtClean="0">
                <a:solidFill>
                  <a:srgbClr val="FFFFFF">
                    <a:tint val="75000"/>
                  </a:srgbClr>
                </a:solidFill>
                <a:ea typeface="ＭＳ Ｐゴシック" pitchFamily="34" charset="-128"/>
              </a:rPr>
              <a:pPr algn="l" defTabSz="914363">
                <a:defRPr/>
              </a:pPr>
              <a:t>‹Nr.›</a:t>
            </a:fld>
            <a:endParaRPr lang="en-US" sz="1400" dirty="0">
              <a:solidFill>
                <a:srgbClr val="FFFFFF">
                  <a:tint val="75000"/>
                </a:srgbClr>
              </a:solidFill>
              <a:ea typeface="ＭＳ Ｐゴシック" pitchFamily="34" charset="-128"/>
            </a:endParaRPr>
          </a:p>
        </p:txBody>
      </p:sp>
      <p:pic>
        <p:nvPicPr>
          <p:cNvPr id="4" name="Picture 3" descr="ContentForgroundBlue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0" y="5562600"/>
            <a:ext cx="9144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86150"/>
      </p:ext>
    </p:extLst>
  </p:cSld>
  <p:clrMapOvr>
    <a:masterClrMapping/>
  </p:clrMapOvr>
  <p:transition spd="slow">
    <p:pull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ackground developer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de slide backgroun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white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7055" y="1572364"/>
            <a:ext cx="8346073" cy="1698927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2800" b="0">
                <a:solidFill>
                  <a:srgbClr val="000000"/>
                </a:solidFill>
                <a:latin typeface="Consolas" pitchFamily="49" charset="0"/>
                <a:cs typeface="Courier New" pitchFamily="49" charset="0"/>
              </a:defRPr>
            </a:lvl1pPr>
            <a:lvl2pPr marL="457200" indent="6350">
              <a:lnSpc>
                <a:spcPct val="80000"/>
              </a:lnSpc>
              <a:buFontTx/>
              <a:buNone/>
              <a:defRPr sz="2400" b="0">
                <a:solidFill>
                  <a:srgbClr val="000000"/>
                </a:solidFill>
                <a:latin typeface="Consolas" pitchFamily="49" charset="0"/>
                <a:cs typeface="Courier New" pitchFamily="49" charset="0"/>
              </a:defRPr>
            </a:lvl2pPr>
            <a:lvl3pPr marL="796925" indent="0">
              <a:lnSpc>
                <a:spcPct val="80000"/>
              </a:lnSpc>
              <a:buFontTx/>
              <a:buNone/>
              <a:defRPr sz="2000" b="0">
                <a:solidFill>
                  <a:srgbClr val="000000"/>
                </a:solidFill>
                <a:latin typeface="Consolas" pitchFamily="49" charset="0"/>
                <a:cs typeface="Courier New" pitchFamily="49" charset="0"/>
              </a:defRPr>
            </a:lvl3pPr>
            <a:lvl4pPr marL="1147763" indent="20638">
              <a:lnSpc>
                <a:spcPct val="80000"/>
              </a:lnSpc>
              <a:buFontTx/>
              <a:buNone/>
              <a:defRPr sz="2000" b="0">
                <a:solidFill>
                  <a:srgbClr val="000000"/>
                </a:solidFill>
                <a:latin typeface="Consolas" pitchFamily="49" charset="0"/>
                <a:cs typeface="Courier New" pitchFamily="49" charset="0"/>
              </a:defRPr>
            </a:lvl4pPr>
            <a:lvl5pPr marL="1489075" indent="0">
              <a:lnSpc>
                <a:spcPct val="80000"/>
              </a:lnSpc>
              <a:buFontTx/>
              <a:buNone/>
              <a:defRPr sz="2000" b="0">
                <a:solidFill>
                  <a:srgbClr val="000000"/>
                </a:solidFill>
                <a:latin typeface="Consolas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95275" y="6400801"/>
            <a:ext cx="21329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914363">
              <a:defRPr/>
            </a:pPr>
            <a:fld id="{ACC6DABA-E178-49C8-B135-4378B6D3DD69}" type="slidenum">
              <a:rPr lang="en-US" sz="1400" smtClean="0">
                <a:solidFill>
                  <a:srgbClr val="FFFFFF">
                    <a:tint val="75000"/>
                  </a:srgbClr>
                </a:solidFill>
                <a:ea typeface="ＭＳ Ｐゴシック" pitchFamily="34" charset="-128"/>
              </a:rPr>
              <a:pPr algn="l" defTabSz="914363">
                <a:defRPr/>
              </a:pPr>
              <a:t>‹Nr.›</a:t>
            </a:fld>
            <a:endParaRPr lang="en-US" sz="1400" dirty="0">
              <a:solidFill>
                <a:srgbClr val="FFFFFF">
                  <a:tint val="75000"/>
                </a:srgb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8923122"/>
      </p:ext>
    </p:extLst>
  </p:cSld>
  <p:clrMapOvr>
    <a:masterClrMapping/>
  </p:clrMapOvr>
  <p:transition spd="slow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A80F-7589-47D9-8A6B-EBECF1C5CB55}" type="datetimeFigureOut">
              <a:rPr lang="de-DE" smtClean="0"/>
              <a:t>30.03.2012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F27-73B5-4CA0-9374-756BBA057E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139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5275" y="6400801"/>
            <a:ext cx="21329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914363">
              <a:defRPr/>
            </a:pPr>
            <a:fld id="{ACC6DABA-E178-49C8-B135-4378B6D3DD69}" type="slidenum">
              <a:rPr lang="en-US" sz="1400" smtClean="0">
                <a:solidFill>
                  <a:srgbClr val="FFFFFF">
                    <a:tint val="75000"/>
                  </a:srgbClr>
                </a:solidFill>
                <a:ea typeface="ＭＳ Ｐゴシック" pitchFamily="34" charset="-128"/>
              </a:rPr>
              <a:pPr algn="l" defTabSz="914363">
                <a:defRPr/>
              </a:pPr>
              <a:t>‹Nr.›</a:t>
            </a:fld>
            <a:endParaRPr lang="en-US" sz="1400" dirty="0">
              <a:solidFill>
                <a:srgbClr val="FFFFFF">
                  <a:tint val="75000"/>
                </a:srgbClr>
              </a:solidFill>
              <a:ea typeface="ＭＳ Ｐゴシック" pitchFamily="34" charset="-128"/>
            </a:endParaRPr>
          </a:p>
        </p:txBody>
      </p:sp>
      <p:pic>
        <p:nvPicPr>
          <p:cNvPr id="3" name="Picture 2" descr="ContentForgroundBlue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0" y="5715000"/>
            <a:ext cx="914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80156"/>
      </p:ext>
    </p:extLst>
  </p:cSld>
  <p:clrMapOvr>
    <a:masterClrMapping/>
  </p:clrMapOvr>
  <p:transition spd="slow">
    <p:pull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539128"/>
      </p:ext>
    </p:extLst>
  </p:cSld>
  <p:clrMapOvr>
    <a:masterClrMapping/>
  </p:clrMapOvr>
  <p:transition spd="slow">
    <p:pull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 &amp;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_Bar_04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41789"/>
            <a:ext cx="9144000" cy="1116211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20400" y="1465200"/>
            <a:ext cx="6994950" cy="1384994"/>
          </a:xfrm>
          <a:scene3d>
            <a:camera prst="orthographicFront"/>
            <a:lightRig rig="contrasting" dir="t"/>
          </a:scene3d>
          <a:sp3d/>
        </p:spPr>
        <p:txBody>
          <a:bodyPr anchor="t" anchorCtr="0">
            <a:noAutofit/>
            <a:sp3d extrusionH="57150">
              <a:bevelT w="19050" h="31750"/>
              <a:contourClr>
                <a:srgbClr val="CCFF99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0" i="0" u="none" strike="noStrike" kern="1200" cap="none" spc="-500" normalizeH="0" baseline="0" noProof="0" dirty="0" smtClean="0">
                <a:ln w="11430"/>
                <a:gradFill flip="none" rotWithShape="1">
                  <a:gsLst>
                    <a:gs pos="0">
                      <a:srgbClr val="FFFFFF"/>
                    </a:gs>
                    <a:gs pos="28000">
                      <a:srgbClr val="B0DEFE"/>
                    </a:gs>
                    <a:gs pos="62000">
                      <a:srgbClr val="5DBDFF"/>
                    </a:gs>
                    <a:gs pos="88000">
                      <a:srgbClr val="0386D7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Q &amp; A</a:t>
            </a:r>
          </a:p>
        </p:txBody>
      </p:sp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95275" y="6400801"/>
            <a:ext cx="21329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914363">
              <a:defRPr/>
            </a:pPr>
            <a:fld id="{ACC6DABA-E178-49C8-B135-4378B6D3DD69}" type="slidenum">
              <a:rPr lang="en-US" sz="1400" smtClean="0">
                <a:solidFill>
                  <a:srgbClr val="404040"/>
                </a:solidFill>
                <a:ea typeface="ＭＳ Ｐゴシック" pitchFamily="34" charset="-128"/>
              </a:rPr>
              <a:pPr algn="l" defTabSz="914363">
                <a:defRPr/>
              </a:pPr>
              <a:t>‹Nr.›</a:t>
            </a:fld>
            <a:endParaRPr lang="en-US" sz="1400" dirty="0">
              <a:solidFill>
                <a:srgbClr val="40404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7409905"/>
      </p:ext>
    </p:extLst>
  </p:cSld>
  <p:clrMapOvr>
    <a:masterClrMapping/>
  </p:clrMapOvr>
  <p:transition spd="slow">
    <p:pull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/>
        <p:txBody>
          <a:bodyPr/>
          <a:lstStyle>
            <a:lvl1pPr marL="0" marR="0" indent="0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tabLst/>
              <a:defRPr/>
            </a:lvl1pPr>
          </a:lstStyle>
          <a:p>
            <a:pPr marL="0" marR="0" lvl="0" indent="0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4800" b="0" i="0" u="none" strike="noStrike" kern="1200" cap="none" spc="-100" normalizeH="0" baseline="0" noProof="0" dirty="0" smtClean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Presentation Outline (hidden slide):</a:t>
            </a:r>
            <a:endParaRPr kumimoji="0" lang="en-US" sz="4800" b="0" i="0" u="none" strike="noStrike" kern="1200" cap="none" spc="-100" normalizeH="0" baseline="0" noProof="0" dirty="0">
              <a:ln w="3175"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1000" y="1905000"/>
            <a:ext cx="8382000" cy="3981624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r>
              <a:rPr lang="en-US" dirty="0" smtClean="0"/>
              <a:t>Title:</a:t>
            </a:r>
          </a:p>
          <a:p>
            <a:r>
              <a:rPr lang="en-US" dirty="0" smtClean="0"/>
              <a:t>Technical Level:</a:t>
            </a:r>
          </a:p>
          <a:p>
            <a:r>
              <a:rPr lang="en-US" dirty="0" smtClean="0"/>
              <a:t>Intended Audience:</a:t>
            </a:r>
          </a:p>
          <a:p>
            <a:r>
              <a:rPr lang="en-US" dirty="0" smtClean="0"/>
              <a:t>Objectives (what do you want the audience to take away from this session):</a:t>
            </a:r>
          </a:p>
          <a:p>
            <a:pPr lvl="1"/>
            <a:r>
              <a:rPr lang="en-US" dirty="0" smtClean="0"/>
              <a:t>1. </a:t>
            </a:r>
          </a:p>
          <a:p>
            <a:pPr lvl="1"/>
            <a:r>
              <a:rPr lang="en-US" dirty="0" smtClean="0"/>
              <a:t>2.</a:t>
            </a:r>
          </a:p>
          <a:p>
            <a:pPr lvl="1"/>
            <a:r>
              <a:rPr lang="en-US" dirty="0" smtClean="0"/>
              <a:t>3.</a:t>
            </a:r>
          </a:p>
          <a:p>
            <a:r>
              <a:rPr lang="en-US" dirty="0" smtClean="0"/>
              <a:t>Presentation Outline (including demos):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95275" y="6400801"/>
            <a:ext cx="21329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914363">
              <a:defRPr/>
            </a:pPr>
            <a:fld id="{ACC6DABA-E178-49C8-B135-4378B6D3DD69}" type="slidenum">
              <a:rPr lang="en-US" sz="1400" smtClean="0">
                <a:solidFill>
                  <a:srgbClr val="FFFFFF"/>
                </a:solidFill>
                <a:ea typeface="ＭＳ Ｐゴシック" pitchFamily="34" charset="-128"/>
              </a:rPr>
              <a:pPr algn="l" defTabSz="914363">
                <a:defRPr/>
              </a:pPr>
              <a:t>‹Nr.›</a:t>
            </a:fld>
            <a:endParaRPr lang="en-US" sz="14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 userDrawn="1"/>
        </p:nvSpPr>
        <p:spPr bwMode="auto">
          <a:xfrm>
            <a:off x="381000" y="926926"/>
            <a:ext cx="8382000" cy="885423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lIns="91436" tIns="45718" rIns="91436" bIns="45718"/>
          <a:lstStyle/>
          <a:p>
            <a:pPr defTabSz="914363"/>
            <a:r>
              <a:rPr lang="en-US" dirty="0">
                <a:solidFill>
                  <a:srgbClr val="990033"/>
                </a:solidFill>
                <a:ea typeface="ＭＳ Ｐゴシック" pitchFamily="34" charset="-128"/>
              </a:rPr>
              <a:t>Speaker instructions: </a:t>
            </a:r>
            <a:r>
              <a:rPr lang="en-US" sz="1600" dirty="0" smtClean="0">
                <a:solidFill>
                  <a:srgbClr val="000000"/>
                </a:solidFill>
                <a:ea typeface="ＭＳ Ｐゴシック" pitchFamily="34" charset="-128"/>
              </a:rPr>
              <a:t>Complete this slide to assist your SME (subject matter expert) in evaluatin</a:t>
            </a:r>
            <a:r>
              <a:rPr lang="en-US" sz="1600" dirty="0">
                <a:solidFill>
                  <a:srgbClr val="000000"/>
                </a:solidFill>
                <a:ea typeface="ＭＳ Ｐゴシック" pitchFamily="34" charset="-128"/>
              </a:rPr>
              <a:t>g </a:t>
            </a:r>
            <a:r>
              <a:rPr lang="en-US" sz="1600" dirty="0" smtClean="0">
                <a:solidFill>
                  <a:srgbClr val="000000"/>
                </a:solidFill>
                <a:ea typeface="ＭＳ Ｐゴシック" pitchFamily="34" charset="-128"/>
              </a:rPr>
              <a:t>your </a:t>
            </a:r>
            <a:r>
              <a:rPr lang="en-US" sz="1600" dirty="0">
                <a:solidFill>
                  <a:srgbClr val="000000"/>
                </a:solidFill>
                <a:ea typeface="ＭＳ Ｐゴシック" pitchFamily="34" charset="-128"/>
              </a:rPr>
              <a:t>presentation flow, topic coverage, demo integration and alignment of content to your session description and level. </a:t>
            </a:r>
          </a:p>
          <a:p>
            <a:pPr defTabSz="914363">
              <a:lnSpc>
                <a:spcPct val="90000"/>
              </a:lnSpc>
              <a:spcBef>
                <a:spcPct val="20000"/>
              </a:spcBef>
            </a:pPr>
            <a:endParaRPr lang="en-US" dirty="0">
              <a:solidFill>
                <a:srgbClr val="990033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2952319"/>
      </p:ext>
    </p:extLst>
  </p:cSld>
  <p:clrMapOvr>
    <a:masterClrMapping/>
  </p:clrMapOvr>
  <p:transition spd="slow">
    <p:pull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 for IT Profession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 userDrawn="1"/>
        </p:nvSpPr>
        <p:spPr bwMode="auto">
          <a:xfrm>
            <a:off x="-34925" y="990600"/>
            <a:ext cx="9144000" cy="838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1">
                  <a:alpha val="18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ＭＳ Ｐゴシック" pitchFamily="34" charset="-128"/>
            </a:endParaRPr>
          </a:p>
        </p:txBody>
      </p:sp>
      <p:sp>
        <p:nvSpPr>
          <p:cNvPr id="23" name="Rounded Rectangle 22"/>
          <p:cNvSpPr/>
          <p:nvPr userDrawn="1"/>
        </p:nvSpPr>
        <p:spPr bwMode="auto">
          <a:xfrm>
            <a:off x="-34925" y="3429000"/>
            <a:ext cx="5867400" cy="838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1">
                  <a:alpha val="18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ＭＳ Ｐゴシック" pitchFamily="34" charset="-128"/>
            </a:endParaRPr>
          </a:p>
        </p:txBody>
      </p:sp>
      <p:pic>
        <p:nvPicPr>
          <p:cNvPr id="24" name="Picture 23" descr="TechNet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 bwMode="invGray">
          <a:xfrm>
            <a:off x="727075" y="3529168"/>
            <a:ext cx="3624263" cy="738032"/>
          </a:xfrm>
          <a:prstGeom prst="rect">
            <a:avLst/>
          </a:prstGeom>
        </p:spPr>
      </p:pic>
      <p:grpSp>
        <p:nvGrpSpPr>
          <p:cNvPr id="25" name="Group 29"/>
          <p:cNvGrpSpPr/>
          <p:nvPr userDrawn="1"/>
        </p:nvGrpSpPr>
        <p:grpSpPr>
          <a:xfrm>
            <a:off x="193675" y="1247775"/>
            <a:ext cx="457200" cy="457200"/>
            <a:chOff x="0" y="1400175"/>
            <a:chExt cx="457200" cy="457200"/>
          </a:xfrm>
        </p:grpSpPr>
        <p:sp>
          <p:nvSpPr>
            <p:cNvPr id="26" name="Oval 25"/>
            <p:cNvSpPr/>
            <p:nvPr/>
          </p:nvSpPr>
          <p:spPr>
            <a:xfrm>
              <a:off x="161365" y="1561540"/>
              <a:ext cx="152400" cy="152400"/>
            </a:xfrm>
            <a:prstGeom prst="ellipse">
              <a:avLst/>
            </a:prstGeom>
            <a:gradFill flip="none" rotWithShape="1">
              <a:gsLst>
                <a:gs pos="10000">
                  <a:srgbClr val="C0504D">
                    <a:lumMod val="50000"/>
                  </a:srgbClr>
                </a:gs>
                <a:gs pos="100000">
                  <a:srgbClr val="F79646">
                    <a:lumMod val="5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gradFill>
                <a:gsLst>
                  <a:gs pos="0">
                    <a:srgbClr val="F79646">
                      <a:lumMod val="75000"/>
                    </a:srgbClr>
                  </a:gs>
                  <a:gs pos="100000">
                    <a:srgbClr val="F79646"/>
                  </a:gs>
                </a:gsLst>
                <a:lin ang="5400000" scaled="0"/>
              </a:gradFill>
              <a:prstDash val="solid"/>
            </a:ln>
            <a:effectLst/>
            <a:scene3d>
              <a:camera prst="orthographicFront"/>
              <a:lightRig rig="threePt" dir="t">
                <a:rot lat="0" lon="0" rev="4800000"/>
              </a:lightRig>
            </a:scene3d>
            <a:sp3d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0" y="1400175"/>
              <a:ext cx="457200" cy="457200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52400" y="1552575"/>
              <a:ext cx="152400" cy="152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29" name="Group 33"/>
          <p:cNvGrpSpPr/>
          <p:nvPr userDrawn="1"/>
        </p:nvGrpSpPr>
        <p:grpSpPr>
          <a:xfrm>
            <a:off x="193675" y="3671887"/>
            <a:ext cx="457200" cy="457200"/>
            <a:chOff x="0" y="1400175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161365" y="1561540"/>
              <a:ext cx="152400" cy="152400"/>
            </a:xfrm>
            <a:prstGeom prst="ellipse">
              <a:avLst/>
            </a:prstGeom>
            <a:gradFill flip="none" rotWithShape="1">
              <a:gsLst>
                <a:gs pos="10000">
                  <a:srgbClr val="C0504D">
                    <a:lumMod val="50000"/>
                  </a:srgbClr>
                </a:gs>
                <a:gs pos="100000">
                  <a:srgbClr val="F79646">
                    <a:lumMod val="5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gradFill>
                <a:gsLst>
                  <a:gs pos="0">
                    <a:srgbClr val="F79646">
                      <a:lumMod val="75000"/>
                    </a:srgbClr>
                  </a:gs>
                  <a:gs pos="100000">
                    <a:srgbClr val="F79646"/>
                  </a:gs>
                </a:gsLst>
                <a:lin ang="5400000" scaled="0"/>
              </a:gradFill>
              <a:prstDash val="solid"/>
            </a:ln>
            <a:effectLst/>
            <a:scene3d>
              <a:camera prst="orthographicFront"/>
              <a:lightRig rig="threePt" dir="t">
                <a:rot lat="0" lon="0" rev="4800000"/>
              </a:lightRig>
            </a:scene3d>
            <a:sp3d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0" y="1400175"/>
              <a:ext cx="457200" cy="457200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52400" y="1552575"/>
              <a:ext cx="152400" cy="152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34" name="Oval 33"/>
          <p:cNvSpPr/>
          <p:nvPr userDrawn="1"/>
        </p:nvSpPr>
        <p:spPr bwMode="auto">
          <a:xfrm>
            <a:off x="60325" y="1085850"/>
            <a:ext cx="762000" cy="7620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5" name="Oval 34"/>
          <p:cNvSpPr/>
          <p:nvPr userDrawn="1"/>
        </p:nvSpPr>
        <p:spPr bwMode="auto">
          <a:xfrm>
            <a:off x="60325" y="3519487"/>
            <a:ext cx="762000" cy="7620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803275" y="22860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63">
              <a:spcBef>
                <a:spcPts val="600"/>
              </a:spcBef>
            </a:pPr>
            <a:r>
              <a:rPr lang="en-US" sz="2000" dirty="0" smtClean="0">
                <a:solidFill>
                  <a:srgbClr val="FFFFFF"/>
                </a:solidFill>
                <a:ea typeface="ＭＳ Ｐゴシック" pitchFamily="34" charset="-128"/>
                <a:hlinkClick r:id="rId3"/>
              </a:rPr>
              <a:t>www.microsoft.com/teched</a:t>
            </a:r>
            <a:r>
              <a:rPr lang="en-US" sz="2000" dirty="0" smtClean="0">
                <a:solidFill>
                  <a:srgbClr val="FFFFFF"/>
                </a:solidFill>
                <a:ea typeface="ＭＳ Ｐゴシック" pitchFamily="34" charset="-128"/>
              </a:rPr>
              <a:t> </a:t>
            </a:r>
          </a:p>
          <a:p>
            <a:pPr marL="0" lvl="1" defTabSz="914363">
              <a:tabLst>
                <a:tab pos="1828800" algn="l"/>
              </a:tabLst>
            </a:pPr>
            <a:r>
              <a:rPr lang="en-US" dirty="0" err="1" smtClean="0">
                <a:solidFill>
                  <a:srgbClr val="FFFFFF"/>
                </a:solidFill>
                <a:ea typeface="ＭＳ Ｐゴシック" pitchFamily="34" charset="-128"/>
              </a:rPr>
              <a:t>Tech·Talks</a:t>
            </a:r>
            <a:r>
              <a:rPr lang="en-US" dirty="0" smtClean="0">
                <a:solidFill>
                  <a:srgbClr val="FFFFFF"/>
                </a:solidFill>
                <a:ea typeface="ＭＳ Ｐゴシック" pitchFamily="34" charset="-128"/>
              </a:rPr>
              <a:t>	</a:t>
            </a:r>
            <a:r>
              <a:rPr lang="en-US" dirty="0" err="1" smtClean="0">
                <a:solidFill>
                  <a:srgbClr val="FFFFFF"/>
                </a:solidFill>
                <a:ea typeface="ＭＳ Ｐゴシック" pitchFamily="34" charset="-128"/>
              </a:rPr>
              <a:t>Tech·Ed</a:t>
            </a:r>
            <a:r>
              <a:rPr lang="en-US" dirty="0" smtClean="0">
                <a:solidFill>
                  <a:srgbClr val="FFFFFF"/>
                </a:solidFill>
                <a:ea typeface="ＭＳ Ｐゴシック" pitchFamily="34" charset="-128"/>
              </a:rPr>
              <a:t> Bloggers</a:t>
            </a:r>
          </a:p>
          <a:p>
            <a:pPr marL="0" lvl="1" defTabSz="914363">
              <a:tabLst>
                <a:tab pos="1828800" algn="l"/>
              </a:tabLst>
            </a:pPr>
            <a:r>
              <a:rPr lang="en-US" dirty="0" smtClean="0">
                <a:solidFill>
                  <a:srgbClr val="FFFFFF"/>
                </a:solidFill>
                <a:ea typeface="ＭＳ Ｐゴシック" pitchFamily="34" charset="-128"/>
              </a:rPr>
              <a:t>Live Simulcasts	Virtual Labs</a:t>
            </a:r>
          </a:p>
        </p:txBody>
      </p:sp>
      <p:sp>
        <p:nvSpPr>
          <p:cNvPr id="37" name="Rectangle 36"/>
          <p:cNvSpPr/>
          <p:nvPr userDrawn="1"/>
        </p:nvSpPr>
        <p:spPr>
          <a:xfrm>
            <a:off x="803275" y="4419600"/>
            <a:ext cx="6324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spcBef>
                <a:spcPts val="600"/>
              </a:spcBef>
              <a:buSzPct val="120000"/>
              <a:tabLst>
                <a:tab pos="1828800" algn="l"/>
              </a:tabLst>
              <a:defRPr/>
            </a:pPr>
            <a:r>
              <a:rPr lang="en-US" sz="2000" dirty="0" smtClean="0">
                <a:solidFill>
                  <a:srgbClr val="FFFFFF"/>
                </a:solidFill>
                <a:ea typeface="ＭＳ Ｐゴシック" pitchFamily="34" charset="-128"/>
                <a:hlinkClick r:id="rId4"/>
              </a:rPr>
              <a:t>http://microsoft.com/technet</a:t>
            </a:r>
            <a:r>
              <a:rPr lang="en-US" sz="2400" b="1" dirty="0" smtClean="0">
                <a:solidFill>
                  <a:srgbClr val="FFFFFF"/>
                </a:solidFill>
                <a:ea typeface="ＭＳ Ｐゴシック" pitchFamily="34" charset="-128"/>
              </a:rPr>
              <a:t>  </a:t>
            </a:r>
            <a:endParaRPr lang="en-US" sz="2400" dirty="0" smtClean="0">
              <a:solidFill>
                <a:srgbClr val="FFFFFF"/>
              </a:solidFill>
              <a:ea typeface="ＭＳ Ｐゴシック" pitchFamily="34" charset="-128"/>
            </a:endParaRPr>
          </a:p>
          <a:p>
            <a:pPr marL="0" lvl="1" defTabSz="914363">
              <a:tabLst>
                <a:tab pos="1828800" algn="l"/>
              </a:tabLst>
              <a:defRPr/>
            </a:pPr>
            <a:endParaRPr lang="en-US" dirty="0" smtClean="0">
              <a:solidFill>
                <a:srgbClr val="FFFFFF"/>
              </a:solidFill>
              <a:ea typeface="ＭＳ Ｐゴシック" pitchFamily="34" charset="-128"/>
            </a:endParaRPr>
          </a:p>
          <a:p>
            <a:pPr marL="0" lvl="1" defTabSz="914363">
              <a:tabLst>
                <a:tab pos="1828800" algn="l"/>
              </a:tabLst>
              <a:defRPr/>
            </a:pPr>
            <a:r>
              <a:rPr lang="en-US" sz="2000" dirty="0" smtClean="0">
                <a:solidFill>
                  <a:srgbClr val="FFFFFF"/>
                </a:solidFill>
                <a:ea typeface="ＭＳ Ｐゴシック" pitchFamily="34" charset="-128"/>
              </a:rPr>
              <a:t>Evaluation licenses, pre-released </a:t>
            </a:r>
            <a:br>
              <a:rPr lang="en-US" sz="2000" dirty="0" smtClean="0">
                <a:solidFill>
                  <a:srgbClr val="FFFFFF"/>
                </a:solidFill>
                <a:ea typeface="ＭＳ Ｐゴシック" pitchFamily="34" charset="-128"/>
              </a:rPr>
            </a:br>
            <a:r>
              <a:rPr lang="en-US" sz="2000" dirty="0" smtClean="0">
                <a:solidFill>
                  <a:srgbClr val="FFFFFF"/>
                </a:solidFill>
                <a:ea typeface="ＭＳ Ｐゴシック" pitchFamily="34" charset="-128"/>
              </a:rPr>
              <a:t>products, and MORE!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84675" y="2133600"/>
            <a:ext cx="4212524" cy="320954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perspectiveHeroicExtremeLeftFacing" fov="3000000">
              <a:rot lat="777496" lon="1390288" rev="21572207"/>
            </a:camera>
            <a:lightRig rig="threePt" dir="t"/>
          </a:scene3d>
        </p:spPr>
      </p:pic>
      <p:pic>
        <p:nvPicPr>
          <p:cNvPr id="39" name="Picture 38" descr="TechEd_online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invGray">
          <a:xfrm>
            <a:off x="879475" y="1209675"/>
            <a:ext cx="2409825" cy="1076325"/>
          </a:xfrm>
          <a:prstGeom prst="rect">
            <a:avLst/>
          </a:prstGeom>
        </p:spPr>
      </p:pic>
      <p:sp>
        <p:nvSpPr>
          <p:cNvPr id="41" name="Rectangle 40"/>
          <p:cNvSpPr/>
          <p:nvPr userDrawn="1"/>
        </p:nvSpPr>
        <p:spPr>
          <a:xfrm>
            <a:off x="733425" y="228600"/>
            <a:ext cx="71942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63"/>
            <a:r>
              <a:rPr lang="en-US" sz="4800" spc="-100" dirty="0" smtClean="0">
                <a:ln w="3175">
                  <a:noFill/>
                </a:ln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Resources for IT Professionals</a:t>
            </a:r>
            <a:endParaRPr lang="en-US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3749324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ate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375946" cy="664797"/>
          </a:xfrm>
        </p:spPr>
        <p:txBody>
          <a:bodyPr/>
          <a:lstStyle>
            <a:lvl1pPr marL="0" marR="0" indent="0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tabLst/>
              <a:defRPr baseline="0"/>
            </a:lvl1pPr>
          </a:lstStyle>
          <a:p>
            <a:pPr marL="0" marR="0" lvl="0" indent="0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4800" b="0" i="0" u="none" strike="noStrike" kern="1200" cap="none" spc="-100" normalizeH="0" baseline="0" noProof="0" dirty="0" smtClean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Related Content</a:t>
            </a:r>
            <a:endParaRPr kumimoji="0" lang="en-US" sz="4800" b="0" i="0" u="none" strike="noStrike" kern="1200" cap="none" spc="-100" normalizeH="0" baseline="0" noProof="0" dirty="0">
              <a:ln w="3175"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381000" y="1414460"/>
            <a:ext cx="8385048" cy="685800"/>
          </a:xfrm>
          <a:prstGeom prst="roundRect">
            <a:avLst>
              <a:gd name="adj" fmla="val 26651"/>
            </a:avLst>
          </a:prstGeom>
          <a:gradFill rotWithShape="1">
            <a:gsLst>
              <a:gs pos="0">
                <a:schemeClr val="tx1">
                  <a:alpha val="18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 anchorCtr="0"/>
          <a:lstStyle>
            <a:lvl1pPr marL="0" algn="l" defTabSz="914099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18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defTabSz="91409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Breakout Sessions (session codes and titles)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81000" y="2355559"/>
            <a:ext cx="8385048" cy="624380"/>
          </a:xfrm>
          <a:prstGeom prst="roundRect">
            <a:avLst>
              <a:gd name="adj" fmla="val 26651"/>
            </a:avLst>
          </a:prstGeom>
          <a:gradFill rotWithShape="1">
            <a:gsLst>
              <a:gs pos="0">
                <a:schemeClr val="tx1">
                  <a:alpha val="18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 anchorCtr="0"/>
          <a:lstStyle>
            <a:lvl1pPr marL="0" algn="l" defTabSz="914099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18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Interactive Sessions (session codes and titles)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381000" y="3235238"/>
            <a:ext cx="8385048" cy="685800"/>
          </a:xfrm>
          <a:prstGeom prst="roundRect">
            <a:avLst>
              <a:gd name="adj" fmla="val 26651"/>
            </a:avLst>
          </a:prstGeom>
          <a:gradFill rotWithShape="1">
            <a:gsLst>
              <a:gs pos="0">
                <a:schemeClr val="tx1">
                  <a:alpha val="18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 anchorCtr="0"/>
          <a:lstStyle>
            <a:lvl1pPr marL="0" algn="l" defTabSz="914099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18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defTabSz="91409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Hands-on Labs (session codes and titles)</a:t>
            </a:r>
            <a:endParaRPr lang="en-US" sz="1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381000" y="4176337"/>
            <a:ext cx="8385048" cy="652569"/>
          </a:xfrm>
          <a:prstGeom prst="roundRect">
            <a:avLst>
              <a:gd name="adj" fmla="val 26651"/>
            </a:avLst>
          </a:prstGeom>
          <a:gradFill rotWithShape="1">
            <a:gsLst>
              <a:gs pos="0">
                <a:schemeClr val="tx1">
                  <a:alpha val="18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 anchorCtr="0"/>
          <a:lstStyle>
            <a:lvl1pPr marL="0" algn="l" defTabSz="914099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1800" kern="120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defTabSz="91409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Instructor-led Labs (session codes and titles)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80999" y="5084204"/>
            <a:ext cx="8385048" cy="587253"/>
          </a:xfrm>
          <a:prstGeom prst="roundRect">
            <a:avLst>
              <a:gd name="adj" fmla="val 26651"/>
            </a:avLst>
          </a:prstGeom>
          <a:gradFill rotWithShape="1">
            <a:gsLst>
              <a:gs pos="0">
                <a:schemeClr val="tx1">
                  <a:alpha val="18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 anchorCtr="0"/>
          <a:lstStyle>
            <a:lvl1pPr marL="0" algn="l" defTabSz="914099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1800" kern="120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defTabSz="91409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Resources (books, websites, etc.)</a:t>
            </a:r>
          </a:p>
        </p:txBody>
      </p:sp>
    </p:spTree>
    <p:extLst>
      <p:ext uri="{BB962C8B-B14F-4D97-AF65-F5344CB8AC3E}">
        <p14:creationId xmlns:p14="http://schemas.microsoft.com/office/powerpoint/2010/main" val="140376453"/>
      </p:ext>
    </p:extLst>
  </p:cSld>
  <p:clrMapOvr>
    <a:masterClrMapping/>
  </p:clrMapOvr>
  <p:transition spd="slow">
    <p:pull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k Resourc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375946" cy="6647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Track Resources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381000" y="1414461"/>
            <a:ext cx="8385048" cy="685800"/>
          </a:xfrm>
          <a:prstGeom prst="roundRect">
            <a:avLst>
              <a:gd name="adj" fmla="val 26651"/>
            </a:avLst>
          </a:prstGeom>
          <a:gradFill rotWithShape="1">
            <a:gsLst>
              <a:gs pos="0">
                <a:schemeClr val="tx1">
                  <a:alpha val="18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 anchorCtr="0"/>
          <a:lstStyle>
            <a:lvl1pPr marL="0" algn="l" defTabSz="914099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180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Resource 1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81000" y="2347422"/>
            <a:ext cx="8385048" cy="685800"/>
          </a:xfrm>
          <a:prstGeom prst="roundRect">
            <a:avLst>
              <a:gd name="adj" fmla="val 26651"/>
            </a:avLst>
          </a:prstGeom>
          <a:gradFill rotWithShape="1">
            <a:gsLst>
              <a:gs pos="0">
                <a:schemeClr val="tx1">
                  <a:alpha val="18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 anchorCtr="0"/>
          <a:lstStyle>
            <a:lvl1pPr marL="0" algn="l" defTabSz="914099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180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Resource 2</a:t>
            </a:r>
            <a:endParaRPr lang="en-US" dirty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381000" y="3280384"/>
            <a:ext cx="8385048" cy="685800"/>
          </a:xfrm>
          <a:prstGeom prst="roundRect">
            <a:avLst>
              <a:gd name="adj" fmla="val 26651"/>
            </a:avLst>
          </a:prstGeom>
          <a:gradFill rotWithShape="1">
            <a:gsLst>
              <a:gs pos="0">
                <a:schemeClr val="tx1">
                  <a:alpha val="18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 anchorCtr="0"/>
          <a:lstStyle>
            <a:lvl1pPr marL="0" algn="l" defTabSz="914099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180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Resource 3</a:t>
            </a:r>
            <a:endParaRPr lang="en-US" dirty="0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381000" y="4213346"/>
            <a:ext cx="8385048" cy="685800"/>
          </a:xfrm>
          <a:prstGeom prst="roundRect">
            <a:avLst>
              <a:gd name="adj" fmla="val 26651"/>
            </a:avLst>
          </a:prstGeom>
          <a:gradFill rotWithShape="1">
            <a:gsLst>
              <a:gs pos="0">
                <a:schemeClr val="tx1">
                  <a:alpha val="18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 anchorCtr="0"/>
          <a:lstStyle>
            <a:lvl1pPr marL="0" algn="l" defTabSz="914099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180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Resource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27921"/>
      </p:ext>
    </p:extLst>
  </p:cSld>
  <p:clrMapOvr>
    <a:masterClrMapping/>
  </p:clrMapOvr>
  <p:transition spd="slow">
    <p:pull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 bwMode="auto">
          <a:xfrm>
            <a:off x="-1" y="171450"/>
            <a:ext cx="10163175" cy="6686550"/>
          </a:xfrm>
          <a:custGeom>
            <a:avLst/>
            <a:gdLst>
              <a:gd name="connsiteX0" fmla="*/ 0 w 6962775"/>
              <a:gd name="connsiteY0" fmla="*/ 0 h 3952875"/>
              <a:gd name="connsiteX1" fmla="*/ 6962775 w 6962775"/>
              <a:gd name="connsiteY1" fmla="*/ 3952875 h 3952875"/>
              <a:gd name="connsiteX2" fmla="*/ 6429375 w 6962775"/>
              <a:gd name="connsiteY2" fmla="*/ 3952875 h 3952875"/>
              <a:gd name="connsiteX3" fmla="*/ 0 w 6962775"/>
              <a:gd name="connsiteY3" fmla="*/ 552450 h 3952875"/>
              <a:gd name="connsiteX4" fmla="*/ 0 w 6962775"/>
              <a:gd name="connsiteY4" fmla="*/ 0 h 3952875"/>
              <a:gd name="connsiteX0" fmla="*/ 0 w 7188200"/>
              <a:gd name="connsiteY0" fmla="*/ 2978150 h 6931025"/>
              <a:gd name="connsiteX1" fmla="*/ 6962775 w 7188200"/>
              <a:gd name="connsiteY1" fmla="*/ 6931025 h 6931025"/>
              <a:gd name="connsiteX2" fmla="*/ 6429375 w 7188200"/>
              <a:gd name="connsiteY2" fmla="*/ 6931025 h 6931025"/>
              <a:gd name="connsiteX3" fmla="*/ 0 w 7188200"/>
              <a:gd name="connsiteY3" fmla="*/ 3530600 h 6931025"/>
              <a:gd name="connsiteX4" fmla="*/ 0 w 7188200"/>
              <a:gd name="connsiteY4" fmla="*/ 2978150 h 6931025"/>
              <a:gd name="connsiteX0" fmla="*/ 0 w 10109200"/>
              <a:gd name="connsiteY0" fmla="*/ 2978150 h 6931025"/>
              <a:gd name="connsiteX1" fmla="*/ 6962775 w 10109200"/>
              <a:gd name="connsiteY1" fmla="*/ 6931025 h 6931025"/>
              <a:gd name="connsiteX2" fmla="*/ 6429375 w 10109200"/>
              <a:gd name="connsiteY2" fmla="*/ 6931025 h 6931025"/>
              <a:gd name="connsiteX3" fmla="*/ 0 w 10109200"/>
              <a:gd name="connsiteY3" fmla="*/ 3530600 h 6931025"/>
              <a:gd name="connsiteX4" fmla="*/ 0 w 10109200"/>
              <a:gd name="connsiteY4" fmla="*/ 2978150 h 6931025"/>
              <a:gd name="connsiteX0" fmla="*/ 0 w 10109200"/>
              <a:gd name="connsiteY0" fmla="*/ 2978150 h 6931025"/>
              <a:gd name="connsiteX1" fmla="*/ 6962775 w 10109200"/>
              <a:gd name="connsiteY1" fmla="*/ 6931025 h 6931025"/>
              <a:gd name="connsiteX2" fmla="*/ 6429375 w 10109200"/>
              <a:gd name="connsiteY2" fmla="*/ 6931025 h 6931025"/>
              <a:gd name="connsiteX3" fmla="*/ 0 w 10109200"/>
              <a:gd name="connsiteY3" fmla="*/ 3530600 h 6931025"/>
              <a:gd name="connsiteX4" fmla="*/ 0 w 10109200"/>
              <a:gd name="connsiteY4" fmla="*/ 2978150 h 6931025"/>
              <a:gd name="connsiteX0" fmla="*/ 0 w 10109200"/>
              <a:gd name="connsiteY0" fmla="*/ 2978150 h 6931025"/>
              <a:gd name="connsiteX1" fmla="*/ 6962775 w 10109200"/>
              <a:gd name="connsiteY1" fmla="*/ 6931025 h 6931025"/>
              <a:gd name="connsiteX2" fmla="*/ 6429375 w 10109200"/>
              <a:gd name="connsiteY2" fmla="*/ 6931025 h 6931025"/>
              <a:gd name="connsiteX3" fmla="*/ 0 w 10109200"/>
              <a:gd name="connsiteY3" fmla="*/ 3530600 h 6931025"/>
              <a:gd name="connsiteX4" fmla="*/ 0 w 10109200"/>
              <a:gd name="connsiteY4" fmla="*/ 2978150 h 6931025"/>
              <a:gd name="connsiteX0" fmla="*/ 0 w 10109200"/>
              <a:gd name="connsiteY0" fmla="*/ 2978150 h 6931025"/>
              <a:gd name="connsiteX1" fmla="*/ 6962775 w 10109200"/>
              <a:gd name="connsiteY1" fmla="*/ 6931025 h 6931025"/>
              <a:gd name="connsiteX2" fmla="*/ 6429375 w 10109200"/>
              <a:gd name="connsiteY2" fmla="*/ 6931025 h 6931025"/>
              <a:gd name="connsiteX3" fmla="*/ 0 w 10109200"/>
              <a:gd name="connsiteY3" fmla="*/ 3530600 h 6931025"/>
              <a:gd name="connsiteX4" fmla="*/ 0 w 10109200"/>
              <a:gd name="connsiteY4" fmla="*/ 2978150 h 693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9200" h="6931025">
                <a:moveTo>
                  <a:pt x="0" y="2978150"/>
                </a:moveTo>
                <a:cubicBezTo>
                  <a:pt x="7188200" y="0"/>
                  <a:pt x="10109200" y="2984500"/>
                  <a:pt x="6962775" y="6931025"/>
                </a:cubicBezTo>
                <a:lnTo>
                  <a:pt x="6429375" y="6931025"/>
                </a:lnTo>
                <a:cubicBezTo>
                  <a:pt x="6924675" y="4321175"/>
                  <a:pt x="4371975" y="2511425"/>
                  <a:pt x="0" y="3530600"/>
                </a:cubicBezTo>
                <a:lnTo>
                  <a:pt x="0" y="297815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alpha val="10000"/>
                </a:schemeClr>
              </a:gs>
              <a:gs pos="100000">
                <a:srgbClr val="000000">
                  <a:alpha val="1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ＭＳ Ｐゴシック" pitchFamily="34" charset="-128"/>
            </a:endParaRPr>
          </a:p>
        </p:txBody>
      </p:sp>
      <p:sp>
        <p:nvSpPr>
          <p:cNvPr id="18" name="Freeform 17"/>
          <p:cNvSpPr/>
          <p:nvPr userDrawn="1"/>
        </p:nvSpPr>
        <p:spPr bwMode="auto">
          <a:xfrm>
            <a:off x="1" y="-82550"/>
            <a:ext cx="10109200" cy="6931025"/>
          </a:xfrm>
          <a:custGeom>
            <a:avLst/>
            <a:gdLst>
              <a:gd name="connsiteX0" fmla="*/ 0 w 6962775"/>
              <a:gd name="connsiteY0" fmla="*/ 0 h 3952875"/>
              <a:gd name="connsiteX1" fmla="*/ 6962775 w 6962775"/>
              <a:gd name="connsiteY1" fmla="*/ 3952875 h 3952875"/>
              <a:gd name="connsiteX2" fmla="*/ 6429375 w 6962775"/>
              <a:gd name="connsiteY2" fmla="*/ 3952875 h 3952875"/>
              <a:gd name="connsiteX3" fmla="*/ 0 w 6962775"/>
              <a:gd name="connsiteY3" fmla="*/ 552450 h 3952875"/>
              <a:gd name="connsiteX4" fmla="*/ 0 w 6962775"/>
              <a:gd name="connsiteY4" fmla="*/ 0 h 3952875"/>
              <a:gd name="connsiteX0" fmla="*/ 0 w 7188200"/>
              <a:gd name="connsiteY0" fmla="*/ 2978150 h 6931025"/>
              <a:gd name="connsiteX1" fmla="*/ 6962775 w 7188200"/>
              <a:gd name="connsiteY1" fmla="*/ 6931025 h 6931025"/>
              <a:gd name="connsiteX2" fmla="*/ 6429375 w 7188200"/>
              <a:gd name="connsiteY2" fmla="*/ 6931025 h 6931025"/>
              <a:gd name="connsiteX3" fmla="*/ 0 w 7188200"/>
              <a:gd name="connsiteY3" fmla="*/ 3530600 h 6931025"/>
              <a:gd name="connsiteX4" fmla="*/ 0 w 7188200"/>
              <a:gd name="connsiteY4" fmla="*/ 2978150 h 6931025"/>
              <a:gd name="connsiteX0" fmla="*/ 0 w 10109200"/>
              <a:gd name="connsiteY0" fmla="*/ 2978150 h 6931025"/>
              <a:gd name="connsiteX1" fmla="*/ 6962775 w 10109200"/>
              <a:gd name="connsiteY1" fmla="*/ 6931025 h 6931025"/>
              <a:gd name="connsiteX2" fmla="*/ 6429375 w 10109200"/>
              <a:gd name="connsiteY2" fmla="*/ 6931025 h 6931025"/>
              <a:gd name="connsiteX3" fmla="*/ 0 w 10109200"/>
              <a:gd name="connsiteY3" fmla="*/ 3530600 h 6931025"/>
              <a:gd name="connsiteX4" fmla="*/ 0 w 10109200"/>
              <a:gd name="connsiteY4" fmla="*/ 2978150 h 6931025"/>
              <a:gd name="connsiteX0" fmla="*/ 0 w 10109200"/>
              <a:gd name="connsiteY0" fmla="*/ 2978150 h 6931025"/>
              <a:gd name="connsiteX1" fmla="*/ 6962775 w 10109200"/>
              <a:gd name="connsiteY1" fmla="*/ 6931025 h 6931025"/>
              <a:gd name="connsiteX2" fmla="*/ 6429375 w 10109200"/>
              <a:gd name="connsiteY2" fmla="*/ 6931025 h 6931025"/>
              <a:gd name="connsiteX3" fmla="*/ 0 w 10109200"/>
              <a:gd name="connsiteY3" fmla="*/ 3530600 h 6931025"/>
              <a:gd name="connsiteX4" fmla="*/ 0 w 10109200"/>
              <a:gd name="connsiteY4" fmla="*/ 2978150 h 6931025"/>
              <a:gd name="connsiteX0" fmla="*/ 0 w 10109200"/>
              <a:gd name="connsiteY0" fmla="*/ 2978150 h 6931025"/>
              <a:gd name="connsiteX1" fmla="*/ 6962775 w 10109200"/>
              <a:gd name="connsiteY1" fmla="*/ 6931025 h 6931025"/>
              <a:gd name="connsiteX2" fmla="*/ 6429375 w 10109200"/>
              <a:gd name="connsiteY2" fmla="*/ 6931025 h 6931025"/>
              <a:gd name="connsiteX3" fmla="*/ 0 w 10109200"/>
              <a:gd name="connsiteY3" fmla="*/ 3530600 h 6931025"/>
              <a:gd name="connsiteX4" fmla="*/ 0 w 10109200"/>
              <a:gd name="connsiteY4" fmla="*/ 2978150 h 6931025"/>
              <a:gd name="connsiteX0" fmla="*/ 0 w 10109200"/>
              <a:gd name="connsiteY0" fmla="*/ 2978150 h 6931025"/>
              <a:gd name="connsiteX1" fmla="*/ 6962775 w 10109200"/>
              <a:gd name="connsiteY1" fmla="*/ 6931025 h 6931025"/>
              <a:gd name="connsiteX2" fmla="*/ 6429375 w 10109200"/>
              <a:gd name="connsiteY2" fmla="*/ 6931025 h 6931025"/>
              <a:gd name="connsiteX3" fmla="*/ 0 w 10109200"/>
              <a:gd name="connsiteY3" fmla="*/ 3530600 h 6931025"/>
              <a:gd name="connsiteX4" fmla="*/ 0 w 10109200"/>
              <a:gd name="connsiteY4" fmla="*/ 2978150 h 693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9200" h="6931025">
                <a:moveTo>
                  <a:pt x="0" y="2978150"/>
                </a:moveTo>
                <a:cubicBezTo>
                  <a:pt x="7188200" y="0"/>
                  <a:pt x="10109200" y="2984500"/>
                  <a:pt x="6962775" y="6931025"/>
                </a:cubicBezTo>
                <a:lnTo>
                  <a:pt x="6429375" y="6931025"/>
                </a:lnTo>
                <a:cubicBezTo>
                  <a:pt x="6924675" y="4321175"/>
                  <a:pt x="4371975" y="2511425"/>
                  <a:pt x="0" y="3530600"/>
                </a:cubicBezTo>
                <a:lnTo>
                  <a:pt x="0" y="297815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alpha val="33000"/>
                </a:schemeClr>
              </a:gs>
              <a:gs pos="100000">
                <a:srgbClr val="000000">
                  <a:alpha val="1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ＭＳ Ｐゴシック" pitchFamily="34" charset="-128"/>
            </a:endParaRPr>
          </a:p>
        </p:txBody>
      </p:sp>
      <p:sp>
        <p:nvSpPr>
          <p:cNvPr id="30" name="Round Same Side Corner Rectangle 29"/>
          <p:cNvSpPr/>
          <p:nvPr userDrawn="1"/>
        </p:nvSpPr>
        <p:spPr bwMode="blackWhite">
          <a:xfrm rot="5400000">
            <a:off x="1429939" y="2380061"/>
            <a:ext cx="2443162" cy="536019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0270DB">
                  <a:alpha val="15294"/>
                </a:srgbClr>
              </a:gs>
              <a:gs pos="24000">
                <a:srgbClr val="0270DB">
                  <a:alpha val="64706"/>
                </a:srgbClr>
              </a:gs>
              <a:gs pos="35000">
                <a:srgbClr val="0270DB">
                  <a:alpha val="74902"/>
                </a:srgbClr>
              </a:gs>
              <a:gs pos="100000">
                <a:srgbClr val="0270DB">
                  <a:alpha val="0"/>
                </a:srgbClr>
              </a:gs>
            </a:gsLst>
            <a:lin ang="5400000" scaled="1"/>
            <a:tileRect/>
          </a:gradFill>
          <a:ln w="381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9000000"/>
            </a:lightRig>
          </a:scene3d>
          <a:sp3d prstMaterial="flat">
            <a:bevelT w="95250" h="95250"/>
            <a:extrusionClr>
              <a:srgbClr val="C00000"/>
            </a:extrusionClr>
            <a:contourClr>
              <a:srgbClr val="FF9D17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1" name="Rounded Rectangle 30"/>
          <p:cNvSpPr/>
          <p:nvPr userDrawn="1"/>
        </p:nvSpPr>
        <p:spPr bwMode="blackGray">
          <a:xfrm>
            <a:off x="1676400" y="4057650"/>
            <a:ext cx="3457575" cy="200977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contrasting" dir="t">
              <a:rot lat="0" lon="0" rev="7800000"/>
            </a:lightRig>
          </a:scene3d>
          <a:sp3d prstMaterial="metal">
            <a:bevelB w="0" h="0"/>
          </a:sp3d>
        </p:spPr>
        <p:txBody>
          <a:bodyPr anchor="ctr" anchorCtr="0"/>
          <a:lstStyle/>
          <a:p>
            <a:pPr defTabSz="914099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Complete an</a:t>
            </a:r>
          </a:p>
          <a:p>
            <a:pPr defTabSz="914099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evaluation on</a:t>
            </a:r>
          </a:p>
          <a:p>
            <a:pPr defTabSz="914099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CommNet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and</a:t>
            </a:r>
          </a:p>
          <a:p>
            <a:pPr defTabSz="914099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enter to win!</a:t>
            </a:r>
          </a:p>
        </p:txBody>
      </p:sp>
    </p:spTree>
    <p:extLst>
      <p:ext uri="{BB962C8B-B14F-4D97-AF65-F5344CB8AC3E}">
        <p14:creationId xmlns:p14="http://schemas.microsoft.com/office/powerpoint/2010/main" val="105400674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1.48148E-6 L 3.33333E-6 -1.48148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33334 L 4.16667E-6 -3.33333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/>
      <p:bldP spid="31" grpId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TE layout - user must hi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77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Calibr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95275" y="6400801"/>
            <a:ext cx="21329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914363">
              <a:defRPr/>
            </a:pPr>
            <a:fld id="{ACC6DABA-E178-49C8-B135-4378B6D3DD69}" type="slidenum">
              <a:rPr lang="en-US" sz="1400" smtClean="0">
                <a:solidFill>
                  <a:srgbClr val="000000"/>
                </a:solidFill>
                <a:ea typeface="ＭＳ Ｐゴシック" pitchFamily="34" charset="-128"/>
              </a:rPr>
              <a:pPr algn="l" defTabSz="914363">
                <a:defRPr/>
              </a:pPr>
              <a:t>‹Nr.›</a:t>
            </a:fld>
            <a:endParaRPr lang="en-US" sz="1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712194"/>
      </p:ext>
    </p:extLst>
  </p:cSld>
  <p:clrMapOvr>
    <a:masterClrMapping/>
  </p:clrMapOvr>
  <p:transition spd="slow">
    <p:pull dir="r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4814" y="254111"/>
            <a:ext cx="8674372" cy="8228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2800">
                <a:solidFill>
                  <a:srgbClr val="EC7527"/>
                </a:solidFill>
                <a:latin typeface="Segoe Semibold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234814" y="1272827"/>
            <a:ext cx="8674372" cy="1659810"/>
          </a:xfrm>
          <a:prstGeom prst="rect">
            <a:avLst/>
          </a:prstGeom>
        </p:spPr>
        <p:txBody>
          <a:bodyPr lIns="80133" tIns="40067" rIns="80133" bIns="40067"/>
          <a:lstStyle>
            <a:lvl1pPr>
              <a:lnSpc>
                <a:spcPts val="3331"/>
              </a:lnSpc>
              <a:spcBef>
                <a:spcPts val="1052"/>
              </a:spcBef>
              <a:spcAft>
                <a:spcPts val="0"/>
              </a:spcAft>
              <a:buClr>
                <a:srgbClr val="EC7527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947574" indent="-243503">
              <a:lnSpc>
                <a:spcPct val="100000"/>
              </a:lnSpc>
              <a:spcBef>
                <a:spcPts val="263"/>
              </a:spcBef>
              <a:buClr>
                <a:srgbClr val="EC7527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2pPr>
            <a:lvl3pPr marL="1335786" indent="-226806">
              <a:lnSpc>
                <a:spcPct val="100000"/>
              </a:lnSpc>
              <a:buClr>
                <a:srgbClr val="EC752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3pPr>
            <a:lvl4pPr marL="1804703" indent="-226806">
              <a:lnSpc>
                <a:spcPct val="100000"/>
              </a:lnSpc>
              <a:spcBef>
                <a:spcPts val="0"/>
              </a:spcBef>
              <a:buClr>
                <a:srgbClr val="EC752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4pPr>
            <a:lvl5pPr marL="2286143" indent="-226806">
              <a:lnSpc>
                <a:spcPct val="100000"/>
              </a:lnSpc>
              <a:spcBef>
                <a:spcPts val="0"/>
              </a:spcBef>
              <a:buClr>
                <a:srgbClr val="EC7527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6152731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A80F-7589-47D9-8A6B-EBECF1C5CB55}" type="datetimeFigureOut">
              <a:rPr lang="de-DE" smtClean="0"/>
              <a:t>30.03.2012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F27-73B5-4CA0-9374-756BBA057E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09046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19051"/>
            <a:ext cx="7308850" cy="757114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2228286"/>
          </a:xfrm>
          <a:prstGeom prst="rect">
            <a:avLst/>
          </a:prstGeom>
        </p:spPr>
        <p:txBody>
          <a:bodyPr lIns="91424" tIns="45712" rIns="91424" bIns="457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29450" y="6538913"/>
            <a:ext cx="2133600" cy="476250"/>
          </a:xfrm>
          <a:prstGeom prst="rect">
            <a:avLst/>
          </a:prstGeom>
        </p:spPr>
        <p:txBody>
          <a:bodyPr lIns="91405" tIns="45704" rIns="91405" bIns="45704"/>
          <a:lstStyle>
            <a:lvl1pPr>
              <a:defRPr/>
            </a:lvl1pPr>
          </a:lstStyle>
          <a:p>
            <a:pPr defTabSz="914363">
              <a:defRPr/>
            </a:pPr>
            <a:fld id="{5D67E276-FD87-48F7-BDE9-F64BB9BE124D}" type="slidenum">
              <a:rPr lang="en-US">
                <a:solidFill>
                  <a:srgbClr val="FFFFFF"/>
                </a:solidFill>
                <a:ea typeface="ＭＳ Ｐゴシック" pitchFamily="34" charset="-128"/>
              </a:rPr>
              <a:pPr defTabSz="914363">
                <a:defRPr/>
              </a:pPr>
              <a:t>‹Nr.›</a:t>
            </a:fld>
            <a:endParaRPr lang="en-US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048559"/>
      </p:ext>
    </p:extLst>
  </p:cSld>
  <p:clrMapOvr>
    <a:masterClrMapping/>
  </p:clrMapOvr>
  <p:transition spd="slow">
    <p:pull dir="r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35889"/>
      </p:ext>
    </p:extLst>
  </p:cSld>
  <p:clrMapOvr>
    <a:masterClrMapping/>
  </p:clrMapOvr>
  <p:transition spd="slow">
    <p:pull dir="r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ctangle 2048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ltGray">
          <a:xfrm>
            <a:off x="248836" y="1"/>
            <a:ext cx="88519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94363" y="1163651"/>
            <a:ext cx="2066925" cy="4616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defTabSz="914289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500" b="1" dirty="0">
                <a:solidFill>
                  <a:srgbClr val="FFFFFF"/>
                </a:solidFill>
                <a:latin typeface="Segoe"/>
                <a:ea typeface="ＭＳ Ｐゴシック" pitchFamily="34" charset="-128"/>
              </a:rPr>
              <a:t>Increased</a:t>
            </a:r>
          </a:p>
          <a:p>
            <a:pPr algn="ctr" defTabSz="914289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500" b="1" dirty="0">
                <a:solidFill>
                  <a:srgbClr val="FFFFFF"/>
                </a:solidFill>
                <a:latin typeface="Segoe"/>
                <a:ea typeface="ＭＳ Ｐゴシック" pitchFamily="34" charset="-128"/>
              </a:rPr>
              <a:t>Efficiency</a:t>
            </a:r>
            <a:endParaRPr lang="en-US" sz="1500" dirty="0">
              <a:solidFill>
                <a:srgbClr val="FFFFFF"/>
              </a:solidFill>
              <a:latin typeface="Segoe"/>
              <a:ea typeface="ＭＳ Ｐゴシック" pitchFamily="34" charset="-128"/>
            </a:endParaRPr>
          </a:p>
        </p:txBody>
      </p:sp>
      <p:grpSp>
        <p:nvGrpSpPr>
          <p:cNvPr id="3" name="Group 16"/>
          <p:cNvGrpSpPr/>
          <p:nvPr userDrawn="1"/>
        </p:nvGrpSpPr>
        <p:grpSpPr>
          <a:xfrm>
            <a:off x="445979" y="201395"/>
            <a:ext cx="1563688" cy="912812"/>
            <a:chOff x="197143" y="201395"/>
            <a:chExt cx="1563688" cy="912812"/>
          </a:xfrm>
        </p:grpSpPr>
        <p:pic>
          <p:nvPicPr>
            <p:cNvPr id="15" name="Picture 20"/>
            <p:cNvPicPr preferRelativeResize="0"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7143" y="390307"/>
              <a:ext cx="1563688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454319" y="201395"/>
              <a:ext cx="1120774" cy="877887"/>
              <a:chOff x="-2875" y="-256"/>
              <a:chExt cx="2204" cy="2077"/>
            </a:xfrm>
          </p:grpSpPr>
          <p:pic>
            <p:nvPicPr>
              <p:cNvPr id="17" name="Picture 22" descr="XP icon my computer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1339" y="1153"/>
                <a:ext cx="668" cy="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23" descr="XP icon my computer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2095" y="1153"/>
                <a:ext cx="668" cy="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24" descr="XP icon my computer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2875" y="1153"/>
                <a:ext cx="668" cy="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25" descr="arrow 0 blue arrow curved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flipH="1" flipV="1">
                <a:off x="-1566" y="229"/>
                <a:ext cx="800" cy="9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26" descr="arrow 0 blue arrow curved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flipV="1">
                <a:off x="-2782" y="229"/>
                <a:ext cx="800" cy="9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27" descr="arrow 0 blue shadow arrow right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5400000">
                <a:off x="-2264" y="455"/>
                <a:ext cx="1034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28" descr="Server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-2019" y="-256"/>
                <a:ext cx="546" cy="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960" y="266755"/>
            <a:ext cx="6753045" cy="553998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863317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buFont typeface="Arial" pitchFamily="34" charset="0"/>
              <a:buChar char="•"/>
              <a:defRPr/>
            </a:lvl1pPr>
            <a:lvl2pPr>
              <a:lnSpc>
                <a:spcPct val="90000"/>
              </a:lnSpc>
              <a:buFont typeface="Arial" pitchFamily="34" charset="0"/>
              <a:buChar char="•"/>
              <a:defRPr/>
            </a:lvl2pPr>
            <a:lvl3pPr>
              <a:lnSpc>
                <a:spcPct val="90000"/>
              </a:lnSpc>
              <a:buFont typeface="Arial" pitchFamily="34" charset="0"/>
              <a:buChar char="•"/>
              <a:defRPr/>
            </a:lvl3pPr>
            <a:lvl4pPr>
              <a:lnSpc>
                <a:spcPct val="90000"/>
              </a:lnSpc>
              <a:buFont typeface="Arial" pitchFamily="34" charset="0"/>
              <a:buChar char="•"/>
              <a:defRPr/>
            </a:lvl4pPr>
            <a:lvl5pPr>
              <a:lnSpc>
                <a:spcPct val="90000"/>
              </a:lnSpc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34083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Virtualiz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9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9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9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2"/>
          </p:nvPr>
        </p:nvSpPr>
        <p:spPr>
          <a:xfrm>
            <a:off x="1" y="6642556"/>
            <a:ext cx="3001940" cy="215444"/>
          </a:xfrm>
          <a:prstGeom prst="rect">
            <a:avLst/>
          </a:prstGeom>
          <a:noFill/>
        </p:spPr>
        <p:txBody>
          <a:bodyPr wrap="square" lIns="252000" rtlCol="0">
            <a:spAutoFit/>
          </a:bodyPr>
          <a:lstStyle>
            <a:lvl1pPr marL="0" algn="l" defTabSz="914400" rtl="0" eaLnBrk="1" latinLnBrk="0" hangingPunct="1">
              <a:defRPr lang="de-DE" sz="800" kern="1200" smtClean="0">
                <a:solidFill>
                  <a:schemeClr val="tx2"/>
                </a:solidFill>
                <a:latin typeface="Segoe" pitchFamily="34" charset="0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7F7F7F"/>
                </a:solidFill>
              </a:rPr>
              <a:t>10/11-2009 Copyright Microsoft Deutschland GmbH</a:t>
            </a:r>
            <a:endParaRPr dirty="0">
              <a:solidFill>
                <a:srgbClr val="7F7F7F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01941" y="6642556"/>
            <a:ext cx="5184846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lvl1pPr marL="0" algn="l" defTabSz="914400" rtl="0" eaLnBrk="1" latinLnBrk="0" hangingPunct="1">
              <a:defRPr lang="de-DE" sz="800" kern="1200" dirty="0" smtClean="0">
                <a:solidFill>
                  <a:schemeClr val="tx2"/>
                </a:solidFill>
                <a:latin typeface="Segoe" pitchFamily="34" charset="0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7F7F7F"/>
                </a:solidFill>
              </a:rPr>
              <a:t>ITBF: Windows Server 2008 R2 - Server Virtualisierung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86787" y="6642556"/>
            <a:ext cx="949339" cy="215444"/>
          </a:xfrm>
          <a:prstGeom prst="rect">
            <a:avLst/>
          </a:prstGeom>
          <a:noFill/>
        </p:spPr>
        <p:txBody>
          <a:bodyPr wrap="square" lIns="216000" rIns="252000" rtlCol="0">
            <a:spAutoFit/>
          </a:bodyPr>
          <a:lstStyle>
            <a:lvl1pPr marL="0" algn="r" defTabSz="914400" rtl="0" eaLnBrk="1" latinLnBrk="0" hangingPunct="1">
              <a:defRPr lang="de-DE" sz="800" kern="1200" smtClean="0">
                <a:solidFill>
                  <a:schemeClr val="tx2"/>
                </a:solidFill>
                <a:latin typeface="Segoe" pitchFamily="34" charset="0"/>
                <a:ea typeface="+mn-ea"/>
                <a:cs typeface="+mn-cs"/>
              </a:defRPr>
            </a:lvl1pPr>
          </a:lstStyle>
          <a:p>
            <a:r>
              <a:rPr dirty="0">
                <a:solidFill>
                  <a:srgbClr val="7F7F7F"/>
                </a:solidFill>
              </a:rPr>
              <a:t> Seite </a:t>
            </a:r>
            <a:fld id="{7E6E3AD5-6EC0-4A34-90C1-D2EB0BCD563A}" type="slidenum">
              <a:rPr>
                <a:solidFill>
                  <a:srgbClr val="7F7F7F"/>
                </a:solidFill>
              </a:rPr>
              <a:pPr/>
              <a:t>‹Nr.›</a:t>
            </a:fld>
            <a:endParaRPr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593510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title &amp; Inset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066"/>
            <a:ext cx="8229600" cy="55399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502828"/>
            <a:ext cx="6202906" cy="2190856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Bef>
                <a:spcPts val="110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4561" y="6388499"/>
            <a:ext cx="3239700" cy="148827"/>
          </a:xfrm>
          <a:prstGeom prst="rect">
            <a:avLst/>
          </a:prstGeom>
        </p:spPr>
        <p:txBody>
          <a:bodyPr/>
          <a:lstStyle/>
          <a:p>
            <a:pPr defTabSz="914363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6414" y="6388499"/>
            <a:ext cx="363546" cy="148827"/>
          </a:xfrm>
          <a:prstGeom prst="rect">
            <a:avLst/>
          </a:prstGeom>
        </p:spPr>
        <p:txBody>
          <a:bodyPr/>
          <a:lstStyle/>
          <a:p>
            <a:pPr defTabSz="914363"/>
            <a:fld id="{02B51FD2-AF65-4559-B5BB-AE7FBFFEA02E}" type="slidenum">
              <a:rPr lang="en-US" smtClean="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rPr>
              <a:pPr defTabSz="914363"/>
              <a:t>‹Nr.›</a:t>
            </a:fld>
            <a:r>
              <a:rPr lang="en-US" dirty="0" smtClean="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rPr>
              <a:t> |</a:t>
            </a:r>
            <a:endParaRPr lang="en-US" dirty="0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Verdana" pitchFamily="34" charset="0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627890"/>
            <a:ext cx="8229600" cy="221599"/>
          </a:xfrm>
          <a:prstGeom prst="rect">
            <a:avLst/>
          </a:prstGeom>
        </p:spPr>
        <p:txBody>
          <a:bodyPr tIns="0"/>
          <a:lstStyle>
            <a:lvl1pPr>
              <a:spcAft>
                <a:spcPts val="0"/>
              </a:spcAft>
              <a:defRPr sz="1600">
                <a:solidFill>
                  <a:schemeClr val="bg1"/>
                </a:solidFill>
                <a:latin typeface="Segoe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211935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A80F-7589-47D9-8A6B-EBECF1C5CB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F27-73B5-4CA0-9374-756BBA057E5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984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A80F-7589-47D9-8A6B-EBECF1C5CB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F27-73B5-4CA0-9374-756BBA057E5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2409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A80F-7589-47D9-8A6B-EBECF1C5CB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F27-73B5-4CA0-9374-756BBA057E5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4175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A80F-7589-47D9-8A6B-EBECF1C5CB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F27-73B5-4CA0-9374-756BBA057E5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207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A80F-7589-47D9-8A6B-EBECF1C5CB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F27-73B5-4CA0-9374-756BBA057E5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9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A80F-7589-47D9-8A6B-EBECF1C5CB55}" type="datetimeFigureOut">
              <a:rPr lang="de-DE" smtClean="0"/>
              <a:t>30.03.2012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F27-73B5-4CA0-9374-756BBA057E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44653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A80F-7589-47D9-8A6B-EBECF1C5CB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F27-73B5-4CA0-9374-756BBA057E5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996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A80F-7589-47D9-8A6B-EBECF1C5CB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F27-73B5-4CA0-9374-756BBA057E5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720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A80F-7589-47D9-8A6B-EBECF1C5CB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F27-73B5-4CA0-9374-756BBA057E5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77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A80F-7589-47D9-8A6B-EBECF1C5CB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F27-73B5-4CA0-9374-756BBA057E5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331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A80F-7589-47D9-8A6B-EBECF1C5CB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F27-73B5-4CA0-9374-756BBA057E5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089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A80F-7589-47D9-8A6B-EBECF1C5CB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F27-73B5-4CA0-9374-756BBA057E5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145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A80F-7589-47D9-8A6B-EBECF1C5CB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F27-73B5-4CA0-9374-756BBA057E5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187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A80F-7589-47D9-8A6B-EBECF1C5CB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F27-73B5-4CA0-9374-756BBA057E5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65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A80F-7589-47D9-8A6B-EBECF1C5CB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F27-73B5-4CA0-9374-756BBA057E5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9518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A80F-7589-47D9-8A6B-EBECF1C5CB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F27-73B5-4CA0-9374-756BBA057E5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9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A80F-7589-47D9-8A6B-EBECF1C5CB55}" type="datetimeFigureOut">
              <a:rPr lang="de-DE" smtClean="0"/>
              <a:t>30.03.2012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F27-73B5-4CA0-9374-756BBA057E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32842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A80F-7589-47D9-8A6B-EBECF1C5CB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F27-73B5-4CA0-9374-756BBA057E5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617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A80F-7589-47D9-8A6B-EBECF1C5CB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F27-73B5-4CA0-9374-756BBA057E5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259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A80F-7589-47D9-8A6B-EBECF1C5CB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F27-73B5-4CA0-9374-756BBA057E5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0731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A80F-7589-47D9-8A6B-EBECF1C5CB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F27-73B5-4CA0-9374-756BBA057E5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187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A80F-7589-47D9-8A6B-EBECF1C5CB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F27-73B5-4CA0-9374-756BBA057E5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332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A80F-7589-47D9-8A6B-EBECF1C5CB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F27-73B5-4CA0-9374-756BBA057E5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7047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A80F-7589-47D9-8A6B-EBECF1C5CB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F27-73B5-4CA0-9374-756BBA057E5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440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95A1-B3A7-49B5-8845-68CDE4523C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BE9D-E82F-4AC1-AEA4-B6F6E83D7BC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098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95A1-B3A7-49B5-8845-68CDE4523C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BE9D-E82F-4AC1-AEA4-B6F6E83D7BC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26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95A1-B3A7-49B5-8845-68CDE4523C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BE9D-E82F-4AC1-AEA4-B6F6E83D7BC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0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A80F-7589-47D9-8A6B-EBECF1C5CB55}" type="datetimeFigureOut">
              <a:rPr lang="de-DE" smtClean="0"/>
              <a:t>30.03.2012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F27-73B5-4CA0-9374-756BBA057E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4211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95A1-B3A7-49B5-8845-68CDE4523C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BE9D-E82F-4AC1-AEA4-B6F6E83D7BC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815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95A1-B3A7-49B5-8845-68CDE4523C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BE9D-E82F-4AC1-AEA4-B6F6E83D7BC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0405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95A1-B3A7-49B5-8845-68CDE4523C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BE9D-E82F-4AC1-AEA4-B6F6E83D7BC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988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95A1-B3A7-49B5-8845-68CDE4523C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BE9D-E82F-4AC1-AEA4-B6F6E83D7BC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259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95A1-B3A7-49B5-8845-68CDE4523C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BE9D-E82F-4AC1-AEA4-B6F6E83D7BC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0498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95A1-B3A7-49B5-8845-68CDE4523C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BE9D-E82F-4AC1-AEA4-B6F6E83D7BC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4418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95A1-B3A7-49B5-8845-68CDE4523C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BE9D-E82F-4AC1-AEA4-B6F6E83D7BC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520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95A1-B3A7-49B5-8845-68CDE4523C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BE9D-E82F-4AC1-AEA4-B6F6E83D7BC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4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A80F-7589-47D9-8A6B-EBECF1C5CB55}" type="datetimeFigureOut">
              <a:rPr lang="de-DE" smtClean="0"/>
              <a:t>30.03.2012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F27-73B5-4CA0-9374-756BBA057E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500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A80F-7589-47D9-8A6B-EBECF1C5CB55}" type="datetimeFigureOut">
              <a:rPr lang="de-DE" smtClean="0"/>
              <a:t>30.03.2012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F27-73B5-4CA0-9374-756BBA057E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267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A80F-7589-47D9-8A6B-EBECF1C5CB55}" type="datetimeFigureOut">
              <a:rPr lang="de-DE" smtClean="0"/>
              <a:t>30.03.2012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F27-73B5-4CA0-9374-756BBA057E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621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5A80F-7589-47D9-8A6B-EBECF1C5CB55}" type="datetimeFigureOut">
              <a:rPr lang="de-DE" smtClean="0"/>
              <a:t>30.03.2012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F7F27-73B5-4CA0-9374-756BBA057E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733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tentForgroundBlu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ontentForgroundBlu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7054" y="228600"/>
            <a:ext cx="8375946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7054" y="1420814"/>
            <a:ext cx="8375946" cy="21280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88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ransition spd="slow">
    <p:pull dir="ru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000" b="0" kern="1200" cap="none" spc="-100" baseline="0" dirty="0" smtClean="0">
          <a:ln w="3175">
            <a:noFill/>
          </a:ln>
          <a:solidFill>
            <a:schemeClr val="tx1"/>
          </a:solidFill>
          <a:effectLst/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463550" indent="-463550" algn="l" defTabSz="914363" rtl="0" eaLnBrk="1" latinLnBrk="0" hangingPunct="1">
        <a:lnSpc>
          <a:spcPct val="90000"/>
        </a:lnSpc>
        <a:spcBef>
          <a:spcPct val="20000"/>
        </a:spcBef>
        <a:buSzPct val="120000"/>
        <a:buFontTx/>
        <a:buBlip>
          <a:blip r:embed="rId26"/>
        </a:buBlip>
        <a:defRPr sz="32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833438" indent="-3698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26"/>
        </a:buBlip>
        <a:defRPr sz="28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68400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26"/>
        </a:buBlip>
        <a:defRPr sz="24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516063" indent="-347663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26"/>
        </a:buBlip>
        <a:defRPr sz="24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1852613" indent="-32543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26"/>
        </a:buBlip>
        <a:defRPr sz="24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5A80F-7589-47D9-8A6B-EBECF1C5CB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F7F27-73B5-4CA0-9374-756BBA057E5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1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5A80F-7589-47D9-8A6B-EBECF1C5CB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F7F27-73B5-4CA0-9374-756BBA057E5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2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C95A1-B3A7-49B5-8845-68CDE4523C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DBE9D-E82F-4AC1-AEA4-B6F6E83D7BC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87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emf"/><Relationship Id="rId9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4509120"/>
            <a:ext cx="9108504" cy="2088232"/>
          </a:xfrm>
        </p:spPr>
        <p:txBody>
          <a:bodyPr>
            <a:normAutofit lnSpcReduction="10000"/>
          </a:bodyPr>
          <a:lstStyle/>
          <a:p>
            <a:r>
              <a:rPr lang="de-DE" dirty="0" smtClean="0">
                <a:solidFill>
                  <a:schemeClr val="tx1"/>
                </a:solidFill>
                <a:latin typeface="Segoe UI Semibold" pitchFamily="34" charset="0"/>
              </a:rPr>
              <a:t>Herzlich Willkommen zu den</a:t>
            </a:r>
            <a:br>
              <a:rPr lang="de-DE" dirty="0" smtClean="0">
                <a:solidFill>
                  <a:schemeClr val="tx1"/>
                </a:solidFill>
                <a:latin typeface="Segoe UI Semibold" pitchFamily="34" charset="0"/>
              </a:rPr>
            </a:br>
            <a:r>
              <a:rPr lang="de-DE" dirty="0" smtClean="0">
                <a:solidFill>
                  <a:schemeClr val="tx1"/>
                </a:solidFill>
                <a:latin typeface="Segoe UI Semibold" pitchFamily="34" charset="0"/>
              </a:rPr>
              <a:t>IT Camps auf der </a:t>
            </a:r>
            <a:r>
              <a:rPr lang="de-DE" dirty="0" err="1" smtClean="0">
                <a:solidFill>
                  <a:schemeClr val="tx1"/>
                </a:solidFill>
                <a:latin typeface="Segoe UI Semibold" pitchFamily="34" charset="0"/>
              </a:rPr>
              <a:t>CeBIT</a:t>
            </a:r>
            <a:r>
              <a:rPr lang="de-DE" dirty="0" smtClean="0">
                <a:solidFill>
                  <a:schemeClr val="tx1"/>
                </a:solidFill>
                <a:latin typeface="Segoe UI Semibold" pitchFamily="34" charset="0"/>
              </a:rPr>
              <a:t> 2012!</a:t>
            </a:r>
          </a:p>
          <a:p>
            <a:endParaRPr lang="de-DE" dirty="0">
              <a:solidFill>
                <a:schemeClr val="tx1"/>
              </a:solidFill>
              <a:latin typeface="Segoe UI Semibold" pitchFamily="34" charset="0"/>
            </a:endParaRPr>
          </a:p>
          <a:p>
            <a:r>
              <a:rPr lang="de-DE" sz="2800" dirty="0" smtClean="0">
                <a:solidFill>
                  <a:schemeClr val="tx1"/>
                </a:solidFill>
                <a:latin typeface="Segoe UI Semibold" pitchFamily="34" charset="0"/>
              </a:rPr>
              <a:t>Carsten Rachfahl, MVP Virtual </a:t>
            </a:r>
            <a:r>
              <a:rPr lang="de-DE" sz="2800" dirty="0" err="1" smtClean="0">
                <a:solidFill>
                  <a:schemeClr val="tx1"/>
                </a:solidFill>
                <a:latin typeface="Segoe UI Semibold" pitchFamily="34" charset="0"/>
              </a:rPr>
              <a:t>Machine</a:t>
            </a:r>
            <a:r>
              <a:rPr lang="de-DE" sz="2800" dirty="0" smtClean="0">
                <a:solidFill>
                  <a:schemeClr val="tx1"/>
                </a:solidFill>
                <a:latin typeface="Segoe UI Semibold" pitchFamily="34" charset="0"/>
              </a:rPr>
              <a:t> </a:t>
            </a:r>
            <a:endParaRPr lang="de-DE" sz="2800" dirty="0">
              <a:solidFill>
                <a:schemeClr val="tx1"/>
              </a:solidFill>
              <a:latin typeface="Segoe UI Semi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t="12279" r="1309" b="10189"/>
          <a:stretch/>
        </p:blipFill>
        <p:spPr bwMode="auto">
          <a:xfrm>
            <a:off x="0" y="-27384"/>
            <a:ext cx="9144000" cy="449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83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Demo: Hyper-V </a:t>
            </a:r>
            <a:r>
              <a:rPr lang="de-DE" dirty="0"/>
              <a:t>Rolle </a:t>
            </a:r>
            <a:r>
              <a:rPr lang="de-DE" dirty="0" smtClean="0"/>
              <a:t>aktivieren	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7912946" cy="1204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40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403" y="84130"/>
            <a:ext cx="8229600" cy="1143000"/>
          </a:xfrm>
        </p:spPr>
        <p:txBody>
          <a:bodyPr/>
          <a:lstStyle/>
          <a:p>
            <a:r>
              <a:rPr lang="de-DE" dirty="0" smtClean="0"/>
              <a:t>Hyper-V Manager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24" y="1216992"/>
            <a:ext cx="7129190" cy="4907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ine 16"/>
          <p:cNvSpPr>
            <a:spLocks noChangeShapeType="1"/>
          </p:cNvSpPr>
          <p:nvPr/>
        </p:nvSpPr>
        <p:spPr bwMode="auto">
          <a:xfrm flipH="1">
            <a:off x="7743825" y="1216992"/>
            <a:ext cx="428575" cy="5320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631031"/>
            <a:ext cx="106838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17"/>
          <p:cNvSpPr>
            <a:spLocks noChangeShapeType="1"/>
          </p:cNvSpPr>
          <p:nvPr/>
        </p:nvSpPr>
        <p:spPr bwMode="auto">
          <a:xfrm flipH="1" flipV="1">
            <a:off x="7587306" y="4704071"/>
            <a:ext cx="528638" cy="57075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50" y="5135266"/>
            <a:ext cx="1200150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764464" y="708422"/>
            <a:ext cx="1252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dirty="0"/>
              <a:t>Hyper-V Server </a:t>
            </a:r>
            <a:r>
              <a:rPr lang="en-US" sz="1200" dirty="0" err="1" smtClean="0"/>
              <a:t>Aktionen</a:t>
            </a:r>
            <a:endParaRPr lang="en-US" sz="1200" dirty="0"/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7893050" y="5130973"/>
            <a:ext cx="11239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dirty="0" err="1" smtClean="0"/>
              <a:t>Virtuelle</a:t>
            </a:r>
            <a:r>
              <a:rPr lang="en-US" sz="1200" dirty="0" smtClean="0"/>
              <a:t> </a:t>
            </a:r>
            <a:r>
              <a:rPr lang="en-US" sz="1200" dirty="0" err="1" smtClean="0"/>
              <a:t>Machinen</a:t>
            </a:r>
            <a:r>
              <a:rPr lang="en-US" sz="1200" dirty="0" smtClean="0"/>
              <a:t> </a:t>
            </a:r>
            <a:r>
              <a:rPr lang="en-US" sz="1200" dirty="0" err="1" smtClean="0"/>
              <a:t>Aktionen</a:t>
            </a:r>
            <a:endParaRPr lang="en-US" sz="1200" dirty="0"/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 flipV="1">
            <a:off x="743804" y="2168128"/>
            <a:ext cx="385934" cy="48047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1691947" y="3931365"/>
            <a:ext cx="586434" cy="52952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44" y="4383882"/>
            <a:ext cx="1235559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920298" y="4460885"/>
            <a:ext cx="1080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/>
              <a:t>Snapshots</a:t>
            </a:r>
            <a:endParaRPr lang="en-US" sz="1200" dirty="0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 flipV="1">
            <a:off x="4427134" y="3018827"/>
            <a:ext cx="360890" cy="42149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504" y="3335933"/>
            <a:ext cx="21161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4268598" y="3440320"/>
            <a:ext cx="21399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dirty="0" err="1" smtClean="0"/>
              <a:t>Virtuelle</a:t>
            </a:r>
            <a:r>
              <a:rPr lang="en-US" sz="1200" dirty="0" smtClean="0"/>
              <a:t> </a:t>
            </a:r>
            <a:r>
              <a:rPr lang="en-US" sz="1200" dirty="0" err="1" smtClean="0"/>
              <a:t>Maschinen</a:t>
            </a:r>
            <a:endParaRPr lang="en-US" sz="1200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1025"/>
            <a:ext cx="1845627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81596" y="2648604"/>
            <a:ext cx="15103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/>
              <a:t>Hyper-V </a:t>
            </a:r>
            <a:r>
              <a:rPr lang="en-US" sz="1200" dirty="0" smtClean="0"/>
              <a:t>Server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533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9" grpId="0"/>
      <p:bldP spid="11" grpId="0"/>
      <p:bldP spid="8" grpId="0" animBg="1"/>
      <p:bldP spid="14" grpId="0" animBg="1"/>
      <p:bldP spid="15" grpId="0"/>
      <p:bldP spid="18" grpId="0" animBg="1"/>
      <p:bldP spid="17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Demo: Erzeugen einer VM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776773" cy="4212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37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Demo: Importieren einer VM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1919287"/>
            <a:ext cx="5124450" cy="3019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44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Die Virtuelle Maschine (VM)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„Hardware“ der VM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BIOS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Arbeitsspeicher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Prozessor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IDE- und SCSI-Controller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Netzwerk Karte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Integrationsdienste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Schnittstellen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Start/Stop Verhalten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12774"/>
            <a:ext cx="2376264" cy="4731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Demo: VM</a:t>
            </a:r>
            <a:r>
              <a:rPr lang="de-DE" dirty="0"/>
              <a:t> E</a:t>
            </a:r>
            <a:r>
              <a:rPr lang="de-DE" dirty="0" smtClean="0"/>
              <a:t>instellungen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68760"/>
            <a:ext cx="2376264" cy="4731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31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Hyper-V Performance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4525963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Wie bekommt man die Prozessorlast der Maschine raus?</a:t>
            </a:r>
          </a:p>
          <a:p>
            <a:pPr lvl="1"/>
            <a:r>
              <a:rPr lang="de-DE" dirty="0" smtClean="0"/>
              <a:t>Taskmanager</a:t>
            </a:r>
          </a:p>
          <a:p>
            <a:pPr lvl="1"/>
            <a:r>
              <a:rPr lang="de-DE" dirty="0" err="1" smtClean="0"/>
              <a:t>Perfmon</a:t>
            </a:r>
            <a:endParaRPr lang="de-DE" dirty="0" smtClean="0"/>
          </a:p>
          <a:p>
            <a:pPr lvl="1"/>
            <a:r>
              <a:rPr lang="en-US" dirty="0"/>
              <a:t>Performance Analysis of Logs (PAL) </a:t>
            </a:r>
            <a:r>
              <a:rPr lang="en-US" dirty="0" smtClean="0"/>
              <a:t>Tool</a:t>
            </a:r>
            <a:r>
              <a:rPr lang="de-DE" dirty="0" smtClean="0"/>
              <a:t> </a:t>
            </a:r>
          </a:p>
          <a:p>
            <a:r>
              <a:rPr lang="de-DE" dirty="0" smtClean="0"/>
              <a:t>Was bedeutet </a:t>
            </a:r>
            <a:r>
              <a:rPr lang="de-DE" dirty="0" err="1" smtClean="0"/>
              <a:t>vCPU</a:t>
            </a:r>
            <a:r>
              <a:rPr lang="de-DE" dirty="0" smtClean="0"/>
              <a:t>?</a:t>
            </a:r>
          </a:p>
          <a:p>
            <a:r>
              <a:rPr lang="de-DE" dirty="0" smtClean="0"/>
              <a:t>Was bedeutet 12:1 Ratio?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3028165" cy="203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Grafik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873" y="1340768"/>
            <a:ext cx="2153468" cy="476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6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Demo: Hyper-V Performance Counter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04864"/>
            <a:ext cx="3028165" cy="203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971" y="1556792"/>
            <a:ext cx="5225901" cy="3921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48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Hochverfügbarkeit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628800"/>
            <a:ext cx="8568952" cy="4525963"/>
          </a:xfrm>
        </p:spPr>
        <p:txBody>
          <a:bodyPr>
            <a:normAutofit/>
          </a:bodyPr>
          <a:lstStyle/>
          <a:p>
            <a:r>
              <a:rPr lang="de-DE" dirty="0" smtClean="0"/>
              <a:t>Warum Hochverfügbarkeit?</a:t>
            </a:r>
          </a:p>
          <a:p>
            <a:pPr lvl="1"/>
            <a:r>
              <a:rPr lang="de-DE" dirty="0" smtClean="0"/>
              <a:t>Anforderungen Firmen</a:t>
            </a:r>
          </a:p>
          <a:p>
            <a:pPr lvl="2"/>
            <a:r>
              <a:rPr lang="de-DE" dirty="0" smtClean="0"/>
              <a:t>24*7 Produktion</a:t>
            </a:r>
          </a:p>
          <a:p>
            <a:pPr lvl="2"/>
            <a:r>
              <a:rPr lang="de-DE" dirty="0" smtClean="0"/>
              <a:t>Immer höherer Grad der IT-Abhängigkeit</a:t>
            </a:r>
          </a:p>
          <a:p>
            <a:pPr lvl="2"/>
            <a:r>
              <a:rPr lang="de-DE" dirty="0" smtClean="0"/>
              <a:t>Kaum mehr Wartungsfenster</a:t>
            </a:r>
          </a:p>
          <a:p>
            <a:pPr lvl="1"/>
            <a:r>
              <a:rPr lang="de-DE" dirty="0" smtClean="0"/>
              <a:t>Anforderungen IT</a:t>
            </a:r>
          </a:p>
          <a:p>
            <a:pPr lvl="2"/>
            <a:r>
              <a:rPr lang="de-DE" dirty="0" smtClean="0"/>
              <a:t>Systeme müssen regelmäßig gepatcht werden</a:t>
            </a:r>
            <a:endParaRPr lang="de-DE" dirty="0"/>
          </a:p>
          <a:p>
            <a:pPr lvl="2"/>
            <a:r>
              <a:rPr lang="de-DE" dirty="0" smtClean="0"/>
              <a:t>Dadurch entsteht meist der Zwang eines </a:t>
            </a:r>
            <a:r>
              <a:rPr lang="de-DE" dirty="0" err="1" smtClean="0"/>
              <a:t>Reboots</a:t>
            </a:r>
            <a:endParaRPr lang="de-DE" dirty="0" smtClean="0"/>
          </a:p>
          <a:p>
            <a:pPr lvl="1"/>
            <a:r>
              <a:rPr lang="de-DE" dirty="0" smtClean="0"/>
              <a:t>Anforderungen lassen sich nur schwer vereinbaren</a:t>
            </a:r>
          </a:p>
        </p:txBody>
      </p:sp>
      <p:sp>
        <p:nvSpPr>
          <p:cNvPr id="4" name="Ungleich 3"/>
          <p:cNvSpPr/>
          <p:nvPr/>
        </p:nvSpPr>
        <p:spPr>
          <a:xfrm>
            <a:off x="7164288" y="2492896"/>
            <a:ext cx="1656184" cy="1872208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9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Hyper-V Failover Cluster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422" y="1441002"/>
            <a:ext cx="6624736" cy="4525963"/>
          </a:xfrm>
        </p:spPr>
        <p:txBody>
          <a:bodyPr>
            <a:normAutofit/>
          </a:bodyPr>
          <a:lstStyle/>
          <a:p>
            <a:r>
              <a:rPr lang="de-DE" dirty="0" smtClean="0"/>
              <a:t>Was ist ein Hyper-V Failover Cluster?</a:t>
            </a:r>
          </a:p>
          <a:p>
            <a:pPr lvl="1"/>
            <a:r>
              <a:rPr lang="de-DE" dirty="0" smtClean="0"/>
              <a:t>Ein </a:t>
            </a:r>
            <a:r>
              <a:rPr lang="de-DE" dirty="0"/>
              <a:t>V</a:t>
            </a:r>
            <a:r>
              <a:rPr lang="de-DE" dirty="0" smtClean="0"/>
              <a:t>erbund aus 2 bis 16 Hosts</a:t>
            </a:r>
          </a:p>
          <a:p>
            <a:pPr lvl="1"/>
            <a:r>
              <a:rPr lang="de-DE" dirty="0" smtClean="0"/>
              <a:t>Jeder Hosts weiß was auf den anderen Hosts l</a:t>
            </a:r>
            <a:r>
              <a:rPr lang="de-DE" dirty="0"/>
              <a:t>ä</a:t>
            </a:r>
            <a:r>
              <a:rPr lang="de-DE" dirty="0" smtClean="0"/>
              <a:t>uft (</a:t>
            </a:r>
            <a:r>
              <a:rPr lang="de-DE" dirty="0" err="1" smtClean="0"/>
              <a:t>ClusterDB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Wenn ein Host ausfällt können die Dienste auf anderem Host gestartet werden</a:t>
            </a:r>
          </a:p>
          <a:p>
            <a:pPr lvl="1"/>
            <a:r>
              <a:rPr lang="de-DE" dirty="0" smtClean="0"/>
              <a:t>VMs sind verschiebbar, ab R2 auch während dem Betrieb (Livemigration)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2" y="1709464"/>
            <a:ext cx="162438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582" y="1861864"/>
            <a:ext cx="162438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982" y="2014264"/>
            <a:ext cx="162438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382" y="2166664"/>
            <a:ext cx="162438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782" y="2319064"/>
            <a:ext cx="162438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182" y="2471464"/>
            <a:ext cx="162438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582" y="2623864"/>
            <a:ext cx="162438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982" y="2776264"/>
            <a:ext cx="162438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790" y="1346463"/>
            <a:ext cx="162438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190" y="1498863"/>
            <a:ext cx="162438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590" y="1651263"/>
            <a:ext cx="162438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990" y="1803663"/>
            <a:ext cx="162438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390" y="1956063"/>
            <a:ext cx="162438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790" y="2108463"/>
            <a:ext cx="162438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190" y="2260863"/>
            <a:ext cx="162438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590" y="2413263"/>
            <a:ext cx="162438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75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de-DE" dirty="0" smtClean="0"/>
              <a:t>Organisatorisches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07288" cy="4857403"/>
          </a:xfrm>
        </p:spPr>
        <p:txBody>
          <a:bodyPr>
            <a:normAutofit/>
          </a:bodyPr>
          <a:lstStyle/>
          <a:p>
            <a:r>
              <a:rPr lang="de-DE" dirty="0">
                <a:latin typeface="Segoe UI" pitchFamily="34" charset="0"/>
                <a:ea typeface="Segoe UI" pitchFamily="34" charset="0"/>
                <a:cs typeface="Segoe UI" pitchFamily="34" charset="0"/>
              </a:rPr>
              <a:t>Bitte Handys </a:t>
            </a:r>
            <a:r>
              <a:rPr lang="de-DE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stumm schalten</a:t>
            </a:r>
            <a:r>
              <a:rPr lang="de-DE" dirty="0">
                <a:latin typeface="Segoe UI" pitchFamily="34" charset="0"/>
                <a:ea typeface="Segoe UI" pitchFamily="34" charset="0"/>
                <a:cs typeface="Segoe UI" pitchFamily="34" charset="0"/>
              </a:rPr>
              <a:t>!</a:t>
            </a:r>
          </a:p>
          <a:p>
            <a:r>
              <a:rPr lang="de-DE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Geben </a:t>
            </a:r>
            <a:r>
              <a:rPr lang="de-DE" dirty="0">
                <a:latin typeface="Segoe UI" pitchFamily="34" charset="0"/>
                <a:ea typeface="Segoe UI" pitchFamily="34" charset="0"/>
                <a:cs typeface="Segoe UI" pitchFamily="34" charset="0"/>
              </a:rPr>
              <a:t>Sie am Ende bitte den Feedbackbogen an der Registrierung ab. Vielen Dank!</a:t>
            </a:r>
          </a:p>
          <a:p>
            <a:r>
              <a:rPr lang="de-DE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Sie erhalten an der Registrierung ein Dankeschön für Ihre </a:t>
            </a:r>
            <a:r>
              <a:rPr lang="de-DE" dirty="0">
                <a:latin typeface="Segoe UI" pitchFamily="34" charset="0"/>
                <a:ea typeface="Segoe UI" pitchFamily="34" charset="0"/>
                <a:cs typeface="Segoe UI" pitchFamily="34" charset="0"/>
              </a:rPr>
              <a:t>MVA </a:t>
            </a:r>
            <a:r>
              <a:rPr lang="de-DE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Anmeldung</a:t>
            </a:r>
            <a:endParaRPr lang="de-DE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de-DE" sz="3200" dirty="0" smtClean="0"/>
              <a:t>IT-Camp PDFs:</a:t>
            </a:r>
            <a:br>
              <a:rPr lang="de-DE" sz="3200" dirty="0" smtClean="0"/>
            </a:br>
            <a:r>
              <a:rPr lang="de-DE" sz="3200" dirty="0" smtClean="0">
                <a:solidFill>
                  <a:srgbClr val="FF0000"/>
                </a:solidFill>
              </a:rPr>
              <a:t>http</a:t>
            </a:r>
            <a:r>
              <a:rPr lang="de-DE" sz="3200" dirty="0">
                <a:solidFill>
                  <a:srgbClr val="FF0000"/>
                </a:solidFill>
              </a:rPr>
              <a:t>://techfiles.de/mkorp/files/it-camp.zip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086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Cluster </a:t>
            </a:r>
            <a:r>
              <a:rPr lang="de-DE" dirty="0" err="1" smtClean="0"/>
              <a:t>Shared</a:t>
            </a:r>
            <a:r>
              <a:rPr lang="de-DE" dirty="0" smtClean="0"/>
              <a:t> Volume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412776"/>
            <a:ext cx="7056784" cy="4713387"/>
          </a:xfrm>
        </p:spPr>
        <p:txBody>
          <a:bodyPr>
            <a:normAutofit/>
          </a:bodyPr>
          <a:lstStyle/>
          <a:p>
            <a:r>
              <a:rPr lang="de-DE" dirty="0" smtClean="0"/>
              <a:t>Zustand vor Hyper-V R2</a:t>
            </a:r>
          </a:p>
          <a:p>
            <a:pPr lvl="1"/>
            <a:r>
              <a:rPr lang="de-DE" dirty="0" smtClean="0"/>
              <a:t>Jede VM benötigte LUN auf Storage</a:t>
            </a:r>
          </a:p>
          <a:p>
            <a:pPr lvl="1"/>
            <a:r>
              <a:rPr lang="de-DE" dirty="0" smtClean="0"/>
              <a:t>Beispiel: 100 VMs =&gt; 100 LUNs</a:t>
            </a:r>
          </a:p>
          <a:p>
            <a:r>
              <a:rPr lang="de-DE" dirty="0" smtClean="0"/>
              <a:t>Zustand ab Hyper-V R2 mit CSV</a:t>
            </a:r>
          </a:p>
          <a:p>
            <a:pPr lvl="1"/>
            <a:r>
              <a:rPr lang="de-DE" dirty="0" smtClean="0"/>
              <a:t>Mehrere VMs können sich eine LUN teilen</a:t>
            </a:r>
          </a:p>
          <a:p>
            <a:pPr lvl="1"/>
            <a:r>
              <a:rPr lang="de-DE" dirty="0" smtClean="0"/>
              <a:t>Gleicher Pfad zu CSV auf allen Hosts: „%Systemdrive%\</a:t>
            </a:r>
            <a:r>
              <a:rPr lang="de-DE" dirty="0" err="1" smtClean="0"/>
              <a:t>ClusterStorage</a:t>
            </a:r>
            <a:r>
              <a:rPr lang="de-DE" dirty="0" smtClean="0"/>
              <a:t>\Volume“</a:t>
            </a:r>
          </a:p>
          <a:p>
            <a:r>
              <a:rPr lang="de-DE" dirty="0" smtClean="0"/>
              <a:t>Achtung Backup: muß CSV Aware sein</a:t>
            </a:r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94230"/>
            <a:ext cx="166634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24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326" y="1988840"/>
            <a:ext cx="149301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de-DE" dirty="0" smtClean="0"/>
              <a:t>Implementierung CSV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340769"/>
            <a:ext cx="7020272" cy="4787476"/>
          </a:xfrm>
        </p:spPr>
        <p:txBody>
          <a:bodyPr>
            <a:normAutofit fontScale="77500" lnSpcReduction="20000"/>
          </a:bodyPr>
          <a:lstStyle/>
          <a:p>
            <a:r>
              <a:rPr lang="de-DE" dirty="0" err="1" smtClean="0"/>
              <a:t>Coordinator</a:t>
            </a:r>
            <a:r>
              <a:rPr lang="de-DE" dirty="0" smtClean="0"/>
              <a:t> </a:t>
            </a:r>
            <a:r>
              <a:rPr lang="de-DE" dirty="0" err="1" smtClean="0"/>
              <a:t>Node</a:t>
            </a:r>
            <a:endParaRPr lang="de-DE" dirty="0" smtClean="0"/>
          </a:p>
          <a:p>
            <a:pPr lvl="1"/>
            <a:r>
              <a:rPr lang="de-DE" dirty="0" smtClean="0"/>
              <a:t>Besitzer des Volume</a:t>
            </a:r>
          </a:p>
          <a:p>
            <a:pPr lvl="1"/>
            <a:r>
              <a:rPr lang="de-DE" dirty="0"/>
              <a:t>v</a:t>
            </a:r>
            <a:r>
              <a:rPr lang="de-DE" dirty="0" smtClean="0"/>
              <a:t>ollständiger Read/Write Access</a:t>
            </a:r>
          </a:p>
          <a:p>
            <a:pPr lvl="1"/>
            <a:r>
              <a:rPr lang="de-DE" dirty="0" smtClean="0"/>
              <a:t>verändert NTFS Metadaten</a:t>
            </a:r>
          </a:p>
          <a:p>
            <a:pPr lvl="1"/>
            <a:r>
              <a:rPr lang="de-DE" dirty="0" smtClean="0"/>
              <a:t>Führt Operationen wie Umbenennen oder Größenänderungen durch</a:t>
            </a:r>
          </a:p>
          <a:p>
            <a:r>
              <a:rPr lang="de-DE" dirty="0" smtClean="0"/>
              <a:t>Non-</a:t>
            </a:r>
            <a:r>
              <a:rPr lang="de-DE" dirty="0" err="1" smtClean="0"/>
              <a:t>Coordinator</a:t>
            </a:r>
            <a:r>
              <a:rPr lang="de-DE" dirty="0" smtClean="0"/>
              <a:t> </a:t>
            </a:r>
            <a:r>
              <a:rPr lang="de-DE" dirty="0" err="1" smtClean="0"/>
              <a:t>Node</a:t>
            </a:r>
            <a:endParaRPr lang="de-DE" dirty="0" smtClean="0"/>
          </a:p>
          <a:p>
            <a:pPr lvl="1"/>
            <a:r>
              <a:rPr lang="de-DE" dirty="0"/>
              <a:t>Kein Zugriff auf NTFS Volume</a:t>
            </a:r>
          </a:p>
          <a:p>
            <a:pPr lvl="1"/>
            <a:r>
              <a:rPr lang="de-DE" dirty="0" smtClean="0"/>
              <a:t>nur Zugriff auf  RAW LUN </a:t>
            </a:r>
            <a:r>
              <a:rPr lang="de-DE" dirty="0" err="1" smtClean="0"/>
              <a:t>Sector</a:t>
            </a:r>
            <a:r>
              <a:rPr lang="de-DE" dirty="0" smtClean="0"/>
              <a:t> </a:t>
            </a:r>
            <a:r>
              <a:rPr lang="de-DE" dirty="0" err="1" smtClean="0"/>
              <a:t>Map</a:t>
            </a:r>
            <a:r>
              <a:rPr lang="de-DE" dirty="0" smtClean="0"/>
              <a:t> auf Dateien zugesprochen (Distributed File Access)   </a:t>
            </a:r>
          </a:p>
          <a:p>
            <a:pPr lvl="1"/>
            <a:r>
              <a:rPr lang="de-DE" dirty="0"/>
              <a:t>Zugriff über mini-filter Driver (CSVFilter.sys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Umgeleiteter Zugriff </a:t>
            </a:r>
            <a:r>
              <a:rPr lang="de-DE" b="1" dirty="0" err="1" smtClean="0"/>
              <a:t>Redirected</a:t>
            </a:r>
            <a:r>
              <a:rPr lang="de-DE" b="1" dirty="0" smtClean="0"/>
              <a:t> Mode</a:t>
            </a:r>
          </a:p>
          <a:p>
            <a:pPr lvl="2"/>
            <a:r>
              <a:rPr lang="de-DE" dirty="0" smtClean="0"/>
              <a:t>Bei Zugriff </a:t>
            </a:r>
            <a:r>
              <a:rPr lang="de-DE" dirty="0"/>
              <a:t>auf Volume per </a:t>
            </a:r>
            <a:r>
              <a:rPr lang="de-DE" dirty="0" smtClean="0"/>
              <a:t>SMB (z.B. Datei Kopie, Backup)</a:t>
            </a:r>
          </a:p>
          <a:p>
            <a:pPr lvl="2"/>
            <a:r>
              <a:rPr lang="de-DE" dirty="0" smtClean="0"/>
              <a:t>Bei Nutzung des Software VSS Providers</a:t>
            </a:r>
            <a:endParaRPr lang="de-DE" dirty="0"/>
          </a:p>
        </p:txBody>
      </p:sp>
      <p:pic>
        <p:nvPicPr>
          <p:cNvPr id="5" name="Picture 2" descr="P:\www.hyper-v-server.de\Powerkurs\Powerkurs Grafiken Trans\Stor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675" y="4392181"/>
            <a:ext cx="1437159" cy="12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585" y="2636912"/>
            <a:ext cx="1652227" cy="109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737" y="4503353"/>
            <a:ext cx="484045" cy="52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326" y="2636912"/>
            <a:ext cx="1652227" cy="109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7716402" y="2082043"/>
            <a:ext cx="12168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de-DE" sz="1200" dirty="0" err="1" smtClean="0"/>
              <a:t>Coordinator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 err="1" smtClean="0"/>
              <a:t>Node</a:t>
            </a:r>
            <a:endParaRPr lang="de-DE" sz="1200" dirty="0"/>
          </a:p>
        </p:txBody>
      </p:sp>
      <p:cxnSp>
        <p:nvCxnSpPr>
          <p:cNvPr id="29" name="Gerade Verbindung mit Pfeil 28"/>
          <p:cNvCxnSpPr/>
          <p:nvPr/>
        </p:nvCxnSpPr>
        <p:spPr>
          <a:xfrm flipH="1">
            <a:off x="7873102" y="3501008"/>
            <a:ext cx="474337" cy="108012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4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922" y="1988840"/>
            <a:ext cx="149301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2"/>
          <p:cNvSpPr txBox="1">
            <a:spLocks noChangeArrowheads="1"/>
          </p:cNvSpPr>
          <p:nvPr/>
        </p:nvSpPr>
        <p:spPr bwMode="auto">
          <a:xfrm>
            <a:off x="6047049" y="1990581"/>
            <a:ext cx="13246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de-DE" sz="1200" dirty="0" smtClean="0"/>
              <a:t>Non-</a:t>
            </a:r>
            <a:r>
              <a:rPr lang="de-DE" sz="1200" dirty="0" err="1" smtClean="0"/>
              <a:t>Coordinator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 err="1" smtClean="0"/>
              <a:t>Node</a:t>
            </a:r>
            <a:endParaRPr lang="de-DE" sz="1200" dirty="0"/>
          </a:p>
        </p:txBody>
      </p:sp>
      <p:cxnSp>
        <p:nvCxnSpPr>
          <p:cNvPr id="37" name="Gerade Verbindung mit Pfeil 36"/>
          <p:cNvCxnSpPr/>
          <p:nvPr/>
        </p:nvCxnSpPr>
        <p:spPr>
          <a:xfrm>
            <a:off x="6709367" y="3186229"/>
            <a:ext cx="897942" cy="164491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 flipH="1">
            <a:off x="7020272" y="3284984"/>
            <a:ext cx="1044666" cy="4482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70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Failover-Cluster Installation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340768"/>
            <a:ext cx="8686800" cy="4785395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Voraussetzungen für Failover-Cluster</a:t>
            </a:r>
          </a:p>
          <a:p>
            <a:pPr lvl="1"/>
            <a:r>
              <a:rPr lang="de-DE" dirty="0" smtClean="0"/>
              <a:t>Storage Anbindung</a:t>
            </a:r>
          </a:p>
          <a:p>
            <a:pPr lvl="1"/>
            <a:r>
              <a:rPr lang="de-DE" dirty="0" smtClean="0"/>
              <a:t>Netzwerke</a:t>
            </a:r>
          </a:p>
          <a:p>
            <a:r>
              <a:rPr lang="de-DE" dirty="0" smtClean="0"/>
              <a:t>Failover Cluster </a:t>
            </a:r>
            <a:r>
              <a:rPr lang="de-DE" dirty="0"/>
              <a:t>I</a:t>
            </a:r>
            <a:r>
              <a:rPr lang="de-DE" dirty="0" smtClean="0"/>
              <a:t>nstallation</a:t>
            </a:r>
          </a:p>
          <a:p>
            <a:pPr lvl="1"/>
            <a:r>
              <a:rPr lang="de-DE" dirty="0" smtClean="0"/>
              <a:t>Feature Failover-Clusterunterstützung installieren</a:t>
            </a:r>
          </a:p>
          <a:p>
            <a:r>
              <a:rPr lang="de-DE" dirty="0" smtClean="0"/>
              <a:t>Wann hat ein Failover-Cluster Microsoft Support?</a:t>
            </a:r>
          </a:p>
          <a:p>
            <a:pPr lvl="1"/>
            <a:r>
              <a:rPr lang="de-DE" dirty="0"/>
              <a:t>f</a:t>
            </a:r>
            <a:r>
              <a:rPr lang="de-DE" dirty="0" smtClean="0"/>
              <a:t>ehlerfreie Cluster Validation</a:t>
            </a:r>
            <a:endParaRPr lang="de-DE" dirty="0"/>
          </a:p>
          <a:p>
            <a:pPr lvl="1"/>
            <a:r>
              <a:rPr lang="de-DE" dirty="0" smtClean="0"/>
              <a:t>Microsoft Hardware mit Windows Logo</a:t>
            </a:r>
          </a:p>
        </p:txBody>
      </p:sp>
      <p:pic>
        <p:nvPicPr>
          <p:cNvPr id="2050" name="Picture 2" descr="C:\Users\fl\Desktop\logo-certwindo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399" y="4221088"/>
            <a:ext cx="1313339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9292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Demo: Failover-Cluster Installation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285875"/>
            <a:ext cx="6427787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98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de-DE" dirty="0" smtClean="0"/>
              <a:t>Übersicht </a:t>
            </a:r>
            <a:r>
              <a:rPr lang="de-DE" dirty="0" err="1" smtClean="0"/>
              <a:t>Failovercluster</a:t>
            </a:r>
            <a:r>
              <a:rPr lang="de-DE" dirty="0" smtClean="0"/>
              <a:t>-Manager</a:t>
            </a:r>
            <a:endParaRPr lang="de-DE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24" y="1050960"/>
            <a:ext cx="7009727" cy="525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3" y="2497237"/>
            <a:ext cx="1117614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04543" y="2558019"/>
            <a:ext cx="11176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/>
              <a:t>N</a:t>
            </a:r>
            <a:r>
              <a:rPr lang="en-US" sz="1200" dirty="0" smtClean="0"/>
              <a:t>avigation</a:t>
            </a:r>
            <a:endParaRPr lang="en-US" sz="1200" dirty="0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V="1">
            <a:off x="702572" y="2132855"/>
            <a:ext cx="432753" cy="36438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H="1">
            <a:off x="7260264" y="1934799"/>
            <a:ext cx="537245" cy="33278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71" y="1205468"/>
            <a:ext cx="1597004" cy="81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7545629" y="1288467"/>
            <a:ext cx="14643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dirty="0" err="1" smtClean="0"/>
              <a:t>Aktionen</a:t>
            </a:r>
            <a:r>
              <a:rPr lang="en-US" sz="1200" dirty="0" smtClean="0"/>
              <a:t> auf </a:t>
            </a:r>
          </a:p>
          <a:p>
            <a:pPr algn="ctr" eaLnBrk="1" hangingPunct="1"/>
            <a:r>
              <a:rPr lang="en-US" sz="1200" dirty="0" err="1" smtClean="0"/>
              <a:t>Hauptpunkt</a:t>
            </a:r>
            <a:endParaRPr lang="en-US" sz="1200" dirty="0" smtClean="0"/>
          </a:p>
          <a:p>
            <a:pPr algn="ctr" eaLnBrk="1" hangingPunct="1"/>
            <a:r>
              <a:rPr lang="en-US" sz="1200" dirty="0" err="1" smtClean="0"/>
              <a:t>bezogen</a:t>
            </a:r>
            <a:endParaRPr lang="en-US" sz="1200" dirty="0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 flipV="1">
            <a:off x="4100138" y="2425555"/>
            <a:ext cx="504056" cy="52948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>
            <a:off x="4036514" y="3160549"/>
            <a:ext cx="567680" cy="43078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354" y="2804315"/>
            <a:ext cx="1800200" cy="46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4399563" y="2897018"/>
            <a:ext cx="17209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Cluster </a:t>
            </a:r>
            <a:r>
              <a:rPr lang="en-US" sz="1200" dirty="0" err="1" smtClean="0"/>
              <a:t>Übersicht</a:t>
            </a:r>
            <a:endParaRPr lang="en-US" sz="1200" dirty="0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H="1" flipV="1">
            <a:off x="7248140" y="3849633"/>
            <a:ext cx="458261" cy="45496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629" y="4171595"/>
            <a:ext cx="1415209" cy="78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7611933" y="4274853"/>
            <a:ext cx="14643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dirty="0" err="1" smtClean="0"/>
              <a:t>Aktionen</a:t>
            </a:r>
            <a:r>
              <a:rPr lang="en-US" sz="1200" dirty="0" smtClean="0"/>
              <a:t> auf </a:t>
            </a:r>
            <a:r>
              <a:rPr lang="en-US" sz="1200" dirty="0" err="1" smtClean="0"/>
              <a:t>Objekt</a:t>
            </a:r>
            <a:r>
              <a:rPr lang="en-US" sz="1200" dirty="0" smtClean="0"/>
              <a:t> </a:t>
            </a:r>
            <a:r>
              <a:rPr lang="en-US" sz="1200" dirty="0" err="1" smtClean="0"/>
              <a:t>bezogen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 flipH="1">
            <a:off x="3502338" y="5413514"/>
            <a:ext cx="684458" cy="21539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948" y="5058803"/>
            <a:ext cx="1957044" cy="46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4266157" y="5066033"/>
            <a:ext cx="1798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dirty="0" err="1" smtClean="0"/>
              <a:t>Ausgewältes</a:t>
            </a:r>
            <a:r>
              <a:rPr lang="en-US" sz="1200" dirty="0" smtClean="0"/>
              <a:t> </a:t>
            </a:r>
            <a:r>
              <a:rPr lang="en-US" sz="1200" dirty="0" err="1" smtClean="0"/>
              <a:t>Objekt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2564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 animBg="1"/>
      <p:bldP spid="9" grpId="0"/>
      <p:bldP spid="16" grpId="0" animBg="1"/>
      <p:bldP spid="17" grpId="0" animBg="1"/>
      <p:bldP spid="15" grpId="0"/>
      <p:bldP spid="20" grpId="0" animBg="1"/>
      <p:bldP spid="19" grpId="0"/>
      <p:bldP spid="21" grpId="0" animBg="1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winkelte Verbindung 11"/>
          <p:cNvCxnSpPr/>
          <p:nvPr/>
        </p:nvCxnSpPr>
        <p:spPr>
          <a:xfrm rot="5400000" flipH="1" flipV="1">
            <a:off x="7496745" y="2537317"/>
            <a:ext cx="1567339" cy="936106"/>
          </a:xfrm>
          <a:prstGeom prst="bentConnector3">
            <a:avLst>
              <a:gd name="adj1" fmla="val 13537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winkelte Verbindung 5"/>
          <p:cNvCxnSpPr/>
          <p:nvPr/>
        </p:nvCxnSpPr>
        <p:spPr>
          <a:xfrm rot="16200000" flipH="1">
            <a:off x="5914561" y="2364656"/>
            <a:ext cx="1449975" cy="1398789"/>
          </a:xfrm>
          <a:prstGeom prst="bentConnector3">
            <a:avLst>
              <a:gd name="adj1" fmla="val 8593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Livemigration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268760"/>
            <a:ext cx="5940152" cy="4752529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Funktionsweise</a:t>
            </a:r>
            <a:r>
              <a:rPr lang="en-US" dirty="0" smtClean="0"/>
              <a:t> der </a:t>
            </a:r>
            <a:r>
              <a:rPr lang="en-US" dirty="0" err="1" smtClean="0"/>
              <a:t>Livemigration</a:t>
            </a:r>
            <a:endParaRPr lang="en-US" dirty="0" smtClean="0"/>
          </a:p>
          <a:p>
            <a:pPr lvl="1"/>
            <a:r>
              <a:rPr lang="en-US" dirty="0" err="1" smtClean="0"/>
              <a:t>Quellhost</a:t>
            </a:r>
            <a:r>
              <a:rPr lang="en-US" dirty="0" smtClean="0"/>
              <a:t> </a:t>
            </a:r>
            <a:r>
              <a:rPr lang="en-US" dirty="0" err="1" smtClean="0"/>
              <a:t>überträgt</a:t>
            </a:r>
            <a:r>
              <a:rPr lang="en-US" dirty="0" smtClean="0"/>
              <a:t> die VM </a:t>
            </a:r>
            <a:r>
              <a:rPr lang="en-US" dirty="0" err="1" smtClean="0"/>
              <a:t>Konfiguration</a:t>
            </a:r>
            <a:r>
              <a:rPr lang="en-US" dirty="0" smtClean="0"/>
              <a:t> an den </a:t>
            </a:r>
            <a:r>
              <a:rPr lang="en-US" dirty="0" err="1" smtClean="0"/>
              <a:t>Zielhost</a:t>
            </a:r>
            <a:r>
              <a:rPr lang="en-US" dirty="0"/>
              <a:t> </a:t>
            </a:r>
            <a:r>
              <a:rPr lang="en-US" dirty="0" smtClean="0"/>
              <a:t>und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VM “</a:t>
            </a:r>
            <a:r>
              <a:rPr lang="en-US" dirty="0" err="1" smtClean="0"/>
              <a:t>Hülle</a:t>
            </a:r>
            <a:r>
              <a:rPr lang="en-US" dirty="0" smtClean="0"/>
              <a:t>” </a:t>
            </a:r>
            <a:r>
              <a:rPr lang="en-US" dirty="0" err="1" smtClean="0"/>
              <a:t>angelegt</a:t>
            </a:r>
            <a:endParaRPr lang="en-US" dirty="0" smtClean="0"/>
          </a:p>
          <a:p>
            <a:pPr lvl="1"/>
            <a:r>
              <a:rPr lang="en-US" dirty="0" err="1" smtClean="0"/>
              <a:t>Über</a:t>
            </a:r>
            <a:r>
              <a:rPr lang="en-US" dirty="0" smtClean="0"/>
              <a:t> das </a:t>
            </a:r>
            <a:r>
              <a:rPr lang="en-US" dirty="0" err="1" smtClean="0"/>
              <a:t>Livemigrationsnetzwerk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 der </a:t>
            </a:r>
            <a:r>
              <a:rPr lang="en-US" dirty="0" err="1" smtClean="0"/>
              <a:t>Hauptspeicher</a:t>
            </a:r>
            <a:r>
              <a:rPr lang="en-US" dirty="0" smtClean="0"/>
              <a:t> initial auf </a:t>
            </a:r>
            <a:r>
              <a:rPr lang="en-US" dirty="0" err="1" smtClean="0"/>
              <a:t>Zielhost</a:t>
            </a:r>
            <a:r>
              <a:rPr lang="en-US" dirty="0" smtClean="0"/>
              <a:t> </a:t>
            </a:r>
            <a:r>
              <a:rPr lang="en-US" dirty="0" err="1" smtClean="0"/>
              <a:t>übertragen</a:t>
            </a:r>
            <a:endParaRPr lang="en-US" dirty="0" smtClean="0"/>
          </a:p>
          <a:p>
            <a:pPr lvl="1"/>
            <a:r>
              <a:rPr lang="en-US" dirty="0" err="1" smtClean="0"/>
              <a:t>Danach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 </a:t>
            </a:r>
            <a:r>
              <a:rPr lang="en-US" dirty="0" err="1" smtClean="0"/>
              <a:t>geänderte</a:t>
            </a:r>
            <a:r>
              <a:rPr lang="en-US" dirty="0" smtClean="0"/>
              <a:t> </a:t>
            </a:r>
            <a:r>
              <a:rPr lang="en-US" dirty="0" err="1" smtClean="0"/>
              <a:t>Speicherblöcke</a:t>
            </a:r>
            <a:r>
              <a:rPr lang="en-US" dirty="0" smtClean="0"/>
              <a:t> </a:t>
            </a:r>
            <a:r>
              <a:rPr lang="en-US" dirty="0" err="1" smtClean="0"/>
              <a:t>übertragen</a:t>
            </a:r>
            <a:r>
              <a:rPr lang="en-US" dirty="0" smtClean="0"/>
              <a:t> (“Dirty Pages”)</a:t>
            </a:r>
          </a:p>
          <a:p>
            <a:pPr lvl="1"/>
            <a:r>
              <a:rPr lang="en-US" dirty="0" err="1" smtClean="0"/>
              <a:t>Vorgang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 </a:t>
            </a:r>
            <a:r>
              <a:rPr lang="en-US" dirty="0" err="1" smtClean="0"/>
              <a:t>solange</a:t>
            </a:r>
            <a:r>
              <a:rPr lang="en-US" dirty="0" smtClean="0"/>
              <a:t> </a:t>
            </a:r>
            <a:r>
              <a:rPr lang="en-US" dirty="0" err="1" smtClean="0"/>
              <a:t>wiederholt</a:t>
            </a:r>
            <a:r>
              <a:rPr lang="en-US" dirty="0" smtClean="0"/>
              <a:t> </a:t>
            </a:r>
            <a:r>
              <a:rPr lang="en-US" dirty="0" err="1" smtClean="0"/>
              <a:t>bis</a:t>
            </a:r>
            <a:r>
              <a:rPr lang="en-US" dirty="0" smtClean="0"/>
              <a:t> </a:t>
            </a:r>
            <a:r>
              <a:rPr lang="en-US" dirty="0" err="1" smtClean="0"/>
              <a:t>nur</a:t>
            </a:r>
            <a:r>
              <a:rPr lang="en-US" dirty="0" smtClean="0"/>
              <a:t> </a:t>
            </a:r>
            <a:r>
              <a:rPr lang="en-US" dirty="0" err="1" smtClean="0"/>
              <a:t>noch</a:t>
            </a:r>
            <a:r>
              <a:rPr lang="en-US" dirty="0" smtClean="0"/>
              <a:t> </a:t>
            </a:r>
            <a:r>
              <a:rPr lang="en-US" dirty="0" err="1" smtClean="0"/>
              <a:t>minimale</a:t>
            </a:r>
            <a:r>
              <a:rPr lang="en-US" dirty="0" smtClean="0"/>
              <a:t> </a:t>
            </a:r>
            <a:r>
              <a:rPr lang="en-US" dirty="0" err="1" smtClean="0"/>
              <a:t>Differenzen</a:t>
            </a:r>
            <a:r>
              <a:rPr lang="en-US" dirty="0" smtClean="0"/>
              <a:t> </a:t>
            </a:r>
            <a:r>
              <a:rPr lang="en-US" dirty="0" err="1" smtClean="0"/>
              <a:t>vorhanden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endParaRPr lang="en-US" dirty="0"/>
          </a:p>
          <a:p>
            <a:pPr lvl="1"/>
            <a:r>
              <a:rPr lang="en-US" dirty="0" smtClean="0"/>
              <a:t>VM </a:t>
            </a:r>
            <a:r>
              <a:rPr lang="en-US" dirty="0" err="1" smtClean="0"/>
              <a:t>wird</a:t>
            </a:r>
            <a:r>
              <a:rPr lang="en-US" dirty="0" smtClean="0"/>
              <a:t> auf </a:t>
            </a:r>
            <a:r>
              <a:rPr lang="en-US" dirty="0" err="1" smtClean="0"/>
              <a:t>Quellhost</a:t>
            </a:r>
            <a:r>
              <a:rPr lang="en-US" dirty="0" smtClean="0"/>
              <a:t> offline </a:t>
            </a:r>
            <a:r>
              <a:rPr lang="en-US" dirty="0" err="1" smtClean="0"/>
              <a:t>gebracht</a:t>
            </a:r>
            <a:endParaRPr lang="en-US" dirty="0" smtClean="0"/>
          </a:p>
          <a:p>
            <a:pPr lvl="1"/>
            <a:r>
              <a:rPr lang="en-US" dirty="0" smtClean="0"/>
              <a:t>Storage </a:t>
            </a:r>
            <a:r>
              <a:rPr lang="en-US" dirty="0" err="1" smtClean="0"/>
              <a:t>wird</a:t>
            </a:r>
            <a:r>
              <a:rPr lang="en-US" dirty="0" smtClean="0"/>
              <a:t> von </a:t>
            </a:r>
            <a:r>
              <a:rPr lang="en-US" dirty="0" err="1" smtClean="0"/>
              <a:t>Quellhost</a:t>
            </a:r>
            <a:r>
              <a:rPr lang="en-US" dirty="0" smtClean="0"/>
              <a:t> auf </a:t>
            </a:r>
            <a:r>
              <a:rPr lang="en-US" dirty="0" err="1" smtClean="0"/>
              <a:t>Zielhost</a:t>
            </a:r>
            <a:r>
              <a:rPr lang="en-US" dirty="0" smtClean="0"/>
              <a:t> “</a:t>
            </a:r>
            <a:r>
              <a:rPr lang="en-US" dirty="0" err="1" smtClean="0"/>
              <a:t>umgehängt</a:t>
            </a:r>
            <a:r>
              <a:rPr lang="en-US" dirty="0" smtClean="0"/>
              <a:t>” </a:t>
            </a:r>
          </a:p>
          <a:p>
            <a:pPr lvl="1"/>
            <a:r>
              <a:rPr lang="en-US" dirty="0" smtClean="0"/>
              <a:t>VM </a:t>
            </a:r>
            <a:r>
              <a:rPr lang="en-US" dirty="0" err="1" smtClean="0"/>
              <a:t>wird</a:t>
            </a:r>
            <a:r>
              <a:rPr lang="en-US" dirty="0" smtClean="0"/>
              <a:t> auf </a:t>
            </a:r>
            <a:r>
              <a:rPr lang="en-US" dirty="0" err="1" smtClean="0"/>
              <a:t>Zielhost</a:t>
            </a:r>
            <a:r>
              <a:rPr lang="en-US" dirty="0" smtClean="0"/>
              <a:t> online </a:t>
            </a:r>
            <a:r>
              <a:rPr lang="en-US" dirty="0" err="1" smtClean="0"/>
              <a:t>gebracht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Switch </a:t>
            </a:r>
            <a:r>
              <a:rPr lang="en-US" dirty="0" err="1" smtClean="0"/>
              <a:t>wird</a:t>
            </a:r>
            <a:r>
              <a:rPr lang="en-US" dirty="0" smtClean="0"/>
              <a:t> </a:t>
            </a:r>
            <a:r>
              <a:rPr lang="en-US" dirty="0" err="1" smtClean="0"/>
              <a:t>benachrichtig</a:t>
            </a:r>
            <a:r>
              <a:rPr lang="en-US" dirty="0" smtClean="0"/>
              <a:t> die ARP </a:t>
            </a:r>
            <a:r>
              <a:rPr lang="en-US" dirty="0" err="1" smtClean="0"/>
              <a:t>Tabelle</a:t>
            </a:r>
            <a:r>
              <a:rPr lang="en-US" dirty="0" smtClean="0"/>
              <a:t> </a:t>
            </a:r>
            <a:r>
              <a:rPr lang="en-US" dirty="0" err="1" smtClean="0"/>
              <a:t>neu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lernen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C:\Users\fl\Desktop\Bil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956" y="1579373"/>
            <a:ext cx="1995340" cy="123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24" y="1578601"/>
            <a:ext cx="1933060" cy="12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053" y="3645024"/>
            <a:ext cx="1265347" cy="108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656" y="1977687"/>
            <a:ext cx="321072" cy="397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45" y="2038747"/>
            <a:ext cx="292894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72695"/>
            <a:ext cx="549399" cy="64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C:\Users\fl\Desktop\offlin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77482"/>
            <a:ext cx="1944216" cy="128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fl\Desktop\einzelne-vm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1925355"/>
            <a:ext cx="792089" cy="50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51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21857 -0.00139 " pathEditMode="relative" ptsTypes="AA">
                                      <p:cBhvr>
                                        <p:cTn id="15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05903 -0.09398 C 0.07153 -0.11505 0.08993 -0.12616 0.10937 -0.12616 C 0.13142 -0.12616 0.14896 -0.11505 0.16146 -0.09398 L 0.22066 -1.11111E-6 " pathEditMode="relative" rAng="0" ptsTypes="FffFF">
                                      <p:cBhvr>
                                        <p:cTn id="3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92593E-6 L 0.21857 0.00138 " pathEditMode="relative" ptsTypes="AA">
                                      <p:cBhvr>
                                        <p:cTn id="48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997 -0.00417 L 0.00243 -0.00579 " pathEditMode="relative" ptsTypes="AA">
                                      <p:cBhvr>
                                        <p:cTn id="55" dur="1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1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6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579 L 0.21649 -0.0148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6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1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20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Failover-Cluster Netzwerke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412776"/>
            <a:ext cx="5868144" cy="4525963"/>
          </a:xfrm>
        </p:spPr>
        <p:txBody>
          <a:bodyPr>
            <a:normAutofit/>
          </a:bodyPr>
          <a:lstStyle/>
          <a:p>
            <a:r>
              <a:rPr lang="de-DE" dirty="0" smtClean="0"/>
              <a:t>Benötigte Netze</a:t>
            </a:r>
          </a:p>
          <a:p>
            <a:pPr lvl="1"/>
            <a:r>
              <a:rPr lang="de-DE" b="1" dirty="0" smtClean="0"/>
              <a:t>Management </a:t>
            </a:r>
            <a:r>
              <a:rPr lang="de-DE" dirty="0"/>
              <a:t>Netz</a:t>
            </a:r>
            <a:endParaRPr lang="de-DE" b="1" dirty="0" smtClean="0"/>
          </a:p>
          <a:p>
            <a:pPr lvl="1"/>
            <a:r>
              <a:rPr lang="de-DE" dirty="0" smtClean="0"/>
              <a:t>Virtual Maschine Netz (</a:t>
            </a:r>
            <a:r>
              <a:rPr lang="de-DE" b="1" dirty="0"/>
              <a:t>VM</a:t>
            </a:r>
            <a:r>
              <a:rPr lang="de-DE" dirty="0" smtClean="0"/>
              <a:t>)</a:t>
            </a:r>
            <a:endParaRPr lang="de-DE" b="1" dirty="0" smtClean="0"/>
          </a:p>
          <a:p>
            <a:pPr lvl="1"/>
            <a:r>
              <a:rPr lang="de-DE" dirty="0"/>
              <a:t>z</a:t>
            </a:r>
            <a:r>
              <a:rPr lang="de-DE" dirty="0" smtClean="0"/>
              <a:t>wei </a:t>
            </a:r>
            <a:r>
              <a:rPr lang="de-DE" dirty="0" err="1" smtClean="0"/>
              <a:t>iSCSI</a:t>
            </a:r>
            <a:r>
              <a:rPr lang="de-DE" dirty="0" smtClean="0"/>
              <a:t> Netze (</a:t>
            </a:r>
            <a:r>
              <a:rPr lang="de-DE" b="1" dirty="0" err="1" smtClean="0"/>
              <a:t>iSCSI</a:t>
            </a:r>
            <a:r>
              <a:rPr lang="de-DE" dirty="0" smtClean="0"/>
              <a:t> und </a:t>
            </a:r>
            <a:r>
              <a:rPr lang="de-DE" b="1" dirty="0" smtClean="0"/>
              <a:t>iSCSI2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Cluster Netz für CSV und </a:t>
            </a:r>
            <a:r>
              <a:rPr lang="de-DE" dirty="0" err="1" smtClean="0"/>
              <a:t>Heartbeat</a:t>
            </a:r>
            <a:r>
              <a:rPr lang="de-DE" dirty="0" smtClean="0"/>
              <a:t> (</a:t>
            </a:r>
            <a:r>
              <a:rPr lang="de-DE" b="1" dirty="0" smtClean="0"/>
              <a:t>CSV</a:t>
            </a:r>
            <a:r>
              <a:rPr lang="de-DE" dirty="0" smtClean="0"/>
              <a:t>)</a:t>
            </a:r>
          </a:p>
          <a:p>
            <a:pPr lvl="1"/>
            <a:r>
              <a:rPr lang="de-DE" dirty="0"/>
              <a:t>Livemigration Netz (</a:t>
            </a:r>
            <a:r>
              <a:rPr lang="de-DE" b="1" dirty="0"/>
              <a:t>Livemigration</a:t>
            </a:r>
            <a:r>
              <a:rPr lang="de-DE" dirty="0"/>
              <a:t>)</a:t>
            </a:r>
          </a:p>
          <a:p>
            <a:pPr lvl="1"/>
            <a:endParaRPr lang="de-DE" dirty="0"/>
          </a:p>
        </p:txBody>
      </p:sp>
      <p:pic>
        <p:nvPicPr>
          <p:cNvPr id="3083" name="Picture 11" descr="P:\www.hyper-v-server.de\Powerkurs\Powerkurs Grafiken Trans\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47159"/>
            <a:ext cx="344805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:\www.hyper-v-server.de\Powerkurs\Powerkurs Grafiken Trans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47159"/>
            <a:ext cx="344805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P:\www.hyper-v-server.de\Powerkurs\Powerkurs Grafiken Trans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47159"/>
            <a:ext cx="3447619" cy="54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P:\www.hyper-v-server.de\Powerkurs\Powerkurs Grafiken Trans\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535" y="847844"/>
            <a:ext cx="3447619" cy="54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5541" y="846416"/>
            <a:ext cx="3447619" cy="54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5540" y="847844"/>
            <a:ext cx="3447619" cy="54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72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6573" y="915002"/>
            <a:ext cx="3447619" cy="54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pPr eaLnBrk="1" hangingPunct="1"/>
            <a:r>
              <a:rPr lang="en-US" noProof="0" dirty="0" smtClean="0"/>
              <a:t>Cluster Network </a:t>
            </a:r>
            <a:r>
              <a:rPr lang="en-US" noProof="0" dirty="0" err="1" smtClean="0"/>
              <a:t>Einstellungen</a:t>
            </a:r>
            <a:endParaRPr lang="en-US" noProof="0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73966" y="915002"/>
            <a:ext cx="5472607" cy="4929411"/>
          </a:xfrm>
        </p:spPr>
        <p:txBody>
          <a:bodyPr/>
          <a:lstStyle/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legt</a:t>
            </a:r>
            <a:r>
              <a:rPr lang="en-US" dirty="0" smtClean="0"/>
              <a:t> man fest, welches </a:t>
            </a:r>
            <a:r>
              <a:rPr lang="en-US" dirty="0" err="1" smtClean="0"/>
              <a:t>Netzwerk</a:t>
            </a:r>
            <a:r>
              <a:rPr lang="en-US" dirty="0" smtClean="0"/>
              <a:t> der Cluster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welchen</a:t>
            </a:r>
            <a:r>
              <a:rPr lang="en-US" dirty="0" smtClean="0"/>
              <a:t> </a:t>
            </a:r>
            <a:r>
              <a:rPr lang="en-US" dirty="0" err="1" smtClean="0"/>
              <a:t>Zweck</a:t>
            </a:r>
            <a:r>
              <a:rPr lang="en-US" dirty="0" smtClean="0"/>
              <a:t> </a:t>
            </a:r>
            <a:r>
              <a:rPr lang="en-US" dirty="0" err="1" smtClean="0"/>
              <a:t>benutzt</a:t>
            </a:r>
            <a:r>
              <a:rPr lang="en-US" dirty="0" smtClean="0"/>
              <a:t>? </a:t>
            </a:r>
          </a:p>
          <a:p>
            <a:pPr lvl="1"/>
            <a:r>
              <a:rPr lang="en-US" sz="2400" dirty="0" smtClean="0"/>
              <a:t>CSV</a:t>
            </a:r>
            <a:r>
              <a:rPr lang="en-US" sz="2400" dirty="0"/>
              <a:t>: das </a:t>
            </a:r>
            <a:r>
              <a:rPr lang="en-US" sz="2400" dirty="0" err="1" smtClean="0"/>
              <a:t>Netzwerk</a:t>
            </a:r>
            <a:r>
              <a:rPr lang="en-US" sz="2400" dirty="0" smtClean="0"/>
              <a:t> </a:t>
            </a:r>
            <a:r>
              <a:rPr lang="en-US" sz="2400" dirty="0" err="1"/>
              <a:t>mit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der </a:t>
            </a:r>
            <a:r>
              <a:rPr lang="en-US" sz="2400" dirty="0" err="1"/>
              <a:t>kleinsten</a:t>
            </a:r>
            <a:r>
              <a:rPr lang="en-US" sz="2400" dirty="0"/>
              <a:t> Metric</a:t>
            </a:r>
          </a:p>
          <a:p>
            <a:pPr lvl="1"/>
            <a:r>
              <a:rPr lang="en-US" sz="2400" noProof="0" dirty="0" smtClean="0"/>
              <a:t>Heartbeat: </a:t>
            </a:r>
            <a:r>
              <a:rPr lang="en-US" sz="2400" dirty="0" err="1"/>
              <a:t>I</a:t>
            </a:r>
            <a:r>
              <a:rPr lang="en-US" sz="2400" noProof="0" dirty="0" smtClean="0"/>
              <a:t>m </a:t>
            </a:r>
            <a:r>
              <a:rPr lang="en-US" sz="2400" dirty="0" smtClean="0"/>
              <a:t>Cluster</a:t>
            </a:r>
            <a:br>
              <a:rPr lang="en-US" sz="2400" dirty="0" smtClean="0"/>
            </a:br>
            <a:r>
              <a:rPr lang="en-US" sz="2400" dirty="0" smtClean="0"/>
              <a:t>Network</a:t>
            </a:r>
          </a:p>
          <a:p>
            <a:pPr lvl="1"/>
            <a:r>
              <a:rPr lang="en-US" sz="2400" dirty="0" err="1" smtClean="0"/>
              <a:t>Livemigration</a:t>
            </a:r>
            <a:r>
              <a:rPr lang="en-US" sz="2400" dirty="0" smtClean="0"/>
              <a:t>: In </a:t>
            </a:r>
            <a:r>
              <a:rPr lang="en-US" sz="2400" dirty="0" err="1" smtClean="0"/>
              <a:t>einer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Virtual Machine</a:t>
            </a:r>
            <a:endParaRPr lang="en-US" sz="2400" dirty="0"/>
          </a:p>
          <a:p>
            <a:pPr lvl="1"/>
            <a:r>
              <a:rPr lang="en-US" sz="2400" dirty="0" err="1"/>
              <a:t>S</a:t>
            </a:r>
            <a:r>
              <a:rPr lang="en-US" sz="2400" dirty="0" err="1" smtClean="0"/>
              <a:t>etzen</a:t>
            </a:r>
            <a:r>
              <a:rPr lang="en-US" sz="2400" dirty="0" smtClean="0"/>
              <a:t> der </a:t>
            </a:r>
            <a:r>
              <a:rPr lang="en-US" sz="2400" dirty="0" err="1" smtClean="0"/>
              <a:t>Bindungsreihenfolge</a:t>
            </a:r>
            <a:r>
              <a:rPr lang="en-US" sz="2400" dirty="0" smtClean="0"/>
              <a:t> Management </a:t>
            </a:r>
            <a:r>
              <a:rPr lang="en-US" sz="2400" dirty="0" err="1" smtClean="0"/>
              <a:t>ganz</a:t>
            </a:r>
            <a:r>
              <a:rPr lang="en-US" sz="2400" dirty="0" smtClean="0"/>
              <a:t> </a:t>
            </a:r>
            <a:r>
              <a:rPr lang="en-US" sz="2400" dirty="0" err="1" smtClean="0"/>
              <a:t>nach</a:t>
            </a:r>
            <a:r>
              <a:rPr lang="en-US" sz="2400" dirty="0" smtClean="0"/>
              <a:t> </a:t>
            </a:r>
            <a:r>
              <a:rPr lang="en-US" sz="2400" dirty="0" err="1" smtClean="0"/>
              <a:t>oben</a:t>
            </a:r>
            <a:r>
              <a:rPr lang="en-US" sz="2400" dirty="0" smtClean="0"/>
              <a:t>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2561378"/>
            <a:ext cx="5284269" cy="107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92536"/>
            <a:ext cx="5284269" cy="107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71854"/>
            <a:ext cx="2907356" cy="346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55166"/>
            <a:ext cx="2913152" cy="3605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189" y="2348880"/>
            <a:ext cx="2927186" cy="324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40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Demo: Livemigration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6980237" cy="233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23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Hyper-V im Client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WiFi</a:t>
            </a:r>
            <a:r>
              <a:rPr lang="de-DE" dirty="0" smtClean="0"/>
              <a:t> Support</a:t>
            </a:r>
          </a:p>
          <a:p>
            <a:r>
              <a:rPr lang="de-DE" dirty="0" err="1" smtClean="0"/>
              <a:t>Sleep</a:t>
            </a:r>
            <a:r>
              <a:rPr lang="de-DE" dirty="0" smtClean="0"/>
              <a:t> und </a:t>
            </a:r>
            <a:r>
              <a:rPr lang="de-DE" dirty="0" err="1" smtClean="0"/>
              <a:t>Hibernate</a:t>
            </a:r>
            <a:endParaRPr lang="de-DE" dirty="0" smtClean="0"/>
          </a:p>
          <a:p>
            <a:r>
              <a:rPr lang="de-DE" dirty="0" err="1" smtClean="0"/>
              <a:t>Multitouch</a:t>
            </a:r>
            <a:r>
              <a:rPr lang="de-DE" dirty="0" smtClean="0"/>
              <a:t> </a:t>
            </a:r>
            <a:r>
              <a:rPr lang="de-DE" dirty="0"/>
              <a:t>U</a:t>
            </a:r>
            <a:r>
              <a:rPr lang="de-DE" dirty="0" smtClean="0"/>
              <a:t>nterstützung</a:t>
            </a:r>
          </a:p>
          <a:p>
            <a:r>
              <a:rPr lang="de-DE" dirty="0" smtClean="0"/>
              <a:t>GPU auch in </a:t>
            </a:r>
            <a:r>
              <a:rPr lang="de-DE" dirty="0" err="1" smtClean="0"/>
              <a:t>VMConnect</a:t>
            </a:r>
            <a:endParaRPr lang="de-DE" dirty="0" smtClean="0"/>
          </a:p>
          <a:p>
            <a:r>
              <a:rPr lang="de-DE" dirty="0"/>
              <a:t>n</a:t>
            </a:r>
            <a:r>
              <a:rPr lang="de-DE" dirty="0" smtClean="0"/>
              <a:t>ahezu </a:t>
            </a:r>
            <a:r>
              <a:rPr lang="de-DE" dirty="0"/>
              <a:t>a</a:t>
            </a:r>
            <a:r>
              <a:rPr lang="de-DE" dirty="0" smtClean="0"/>
              <a:t>lle Features der Hyper-V Servers</a:t>
            </a:r>
            <a:endParaRPr lang="de-DE" dirty="0"/>
          </a:p>
          <a:p>
            <a:r>
              <a:rPr lang="de-DE" dirty="0"/>
              <a:t>n</a:t>
            </a:r>
            <a:r>
              <a:rPr lang="de-DE" dirty="0" smtClean="0"/>
              <a:t>atives Booten einer VHD</a:t>
            </a:r>
          </a:p>
          <a:p>
            <a:r>
              <a:rPr lang="de-DE" dirty="0" smtClean="0"/>
              <a:t>Prozessor mit SLAT </a:t>
            </a:r>
            <a:r>
              <a:rPr lang="de-DE" dirty="0"/>
              <a:t>U</a:t>
            </a:r>
            <a:r>
              <a:rPr lang="de-DE" dirty="0" smtClean="0"/>
              <a:t>nterstützung notwendig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97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chemeClr val="tx1"/>
                </a:solidFill>
              </a:rPr>
              <a:t>Agenda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Grundlagen Hyper-V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Hyper-V „</a:t>
            </a:r>
            <a:r>
              <a:rPr lang="de-DE" dirty="0" err="1" smtClean="0">
                <a:solidFill>
                  <a:schemeClr val="tx1"/>
                </a:solidFill>
              </a:rPr>
              <a:t>Standalone</a:t>
            </a:r>
            <a:r>
              <a:rPr lang="de-DE" dirty="0" smtClean="0">
                <a:solidFill>
                  <a:schemeClr val="tx1"/>
                </a:solidFill>
              </a:rPr>
              <a:t>“</a:t>
            </a:r>
          </a:p>
          <a:p>
            <a:r>
              <a:rPr lang="de-DE" dirty="0" smtClean="0"/>
              <a:t>Grundlagen Failover-Cluster</a:t>
            </a:r>
            <a:endParaRPr lang="de-DE" dirty="0"/>
          </a:p>
          <a:p>
            <a:r>
              <a:rPr lang="de-DE" dirty="0" smtClean="0"/>
              <a:t>Ausblick Hyper-V </a:t>
            </a:r>
            <a:br>
              <a:rPr lang="de-DE" dirty="0" smtClean="0"/>
            </a:br>
            <a:r>
              <a:rPr lang="de-DE" dirty="0" smtClean="0"/>
              <a:t>in Windows 8 Server</a:t>
            </a:r>
          </a:p>
          <a:p>
            <a:r>
              <a:rPr lang="de-DE" dirty="0"/>
              <a:t>Virtual </a:t>
            </a:r>
            <a:r>
              <a:rPr lang="de-DE" dirty="0" err="1" smtClean="0"/>
              <a:t>Machine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 </a:t>
            </a:r>
            <a:r>
              <a:rPr lang="de-DE" dirty="0"/>
              <a:t>Manager 2012</a:t>
            </a:r>
            <a:endParaRPr lang="de-DE" dirty="0" smtClean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204864"/>
            <a:ext cx="2675322" cy="2675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674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VMM 2012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Virtual </a:t>
            </a:r>
            <a:r>
              <a:rPr lang="de-DE" dirty="0" err="1" smtClean="0"/>
              <a:t>Machine</a:t>
            </a:r>
            <a:r>
              <a:rPr lang="de-DE" dirty="0" smtClean="0"/>
              <a:t> Manager 2012 </a:t>
            </a:r>
          </a:p>
          <a:p>
            <a:r>
              <a:rPr lang="de-DE" dirty="0" smtClean="0"/>
              <a:t>Mitglied in der System Center 2012 Produktfamilie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Verwaltungslösung 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für die Private </a:t>
            </a:r>
            <a:r>
              <a:rPr lang="de-DE" dirty="0" err="1" smtClean="0"/>
              <a:t>Cloud</a:t>
            </a:r>
            <a:endParaRPr lang="de-DE" dirty="0" smtClean="0"/>
          </a:p>
          <a:p>
            <a:r>
              <a:rPr lang="de-DE" dirty="0" smtClean="0">
                <a:solidFill>
                  <a:schemeClr val="tx1"/>
                </a:solidFill>
              </a:rPr>
              <a:t>Multi </a:t>
            </a:r>
            <a:r>
              <a:rPr lang="de-DE" dirty="0" err="1" smtClean="0">
                <a:solidFill>
                  <a:schemeClr val="tx1"/>
                </a:solidFill>
              </a:rPr>
              <a:t>Hypervisor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/>
              <a:t>M</a:t>
            </a:r>
            <a:r>
              <a:rPr lang="de-DE" dirty="0" smtClean="0">
                <a:solidFill>
                  <a:schemeClr val="tx1"/>
                </a:solidFill>
              </a:rPr>
              <a:t>anagement</a:t>
            </a:r>
          </a:p>
          <a:p>
            <a:pPr lvl="1"/>
            <a:r>
              <a:rPr lang="de-DE" dirty="0" smtClean="0"/>
              <a:t>Microsoft Hyper-V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Citrix </a:t>
            </a:r>
            <a:r>
              <a:rPr lang="de-DE" dirty="0" err="1" smtClean="0">
                <a:solidFill>
                  <a:schemeClr val="tx1"/>
                </a:solidFill>
              </a:rPr>
              <a:t>XenServer</a:t>
            </a:r>
            <a:endParaRPr lang="de-DE" dirty="0" smtClean="0">
              <a:solidFill>
                <a:schemeClr val="tx1"/>
              </a:solidFill>
            </a:endParaRPr>
          </a:p>
          <a:p>
            <a:pPr lvl="1"/>
            <a:r>
              <a:rPr lang="de-DE" dirty="0" err="1" smtClean="0"/>
              <a:t>VMWare</a:t>
            </a:r>
            <a:r>
              <a:rPr lang="de-DE" dirty="0" smtClean="0"/>
              <a:t> </a:t>
            </a:r>
            <a:r>
              <a:rPr lang="de-DE" dirty="0" err="1" smtClean="0"/>
              <a:t>vSphere</a:t>
            </a:r>
            <a:endParaRPr lang="de-DE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21173"/>
            <a:ext cx="43053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32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1"/>
          <p:cNvGrpSpPr/>
          <p:nvPr/>
        </p:nvGrpSpPr>
        <p:grpSpPr>
          <a:xfrm>
            <a:off x="4165405" y="1475653"/>
            <a:ext cx="1549597" cy="1150632"/>
            <a:chOff x="2438400" y="4648200"/>
            <a:chExt cx="1549597" cy="845831"/>
          </a:xfrm>
        </p:grpSpPr>
        <p:pic>
          <p:nvPicPr>
            <p:cNvPr id="5" name="Picture 34" descr="Blue Embossed Cylinder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438400" y="4648200"/>
              <a:ext cx="1549597" cy="845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06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2743200" y="5105400"/>
              <a:ext cx="914400" cy="255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ight Arrow 680"/>
          <p:cNvSpPr/>
          <p:nvPr/>
        </p:nvSpPr>
        <p:spPr bwMode="auto">
          <a:xfrm>
            <a:off x="3505200" y="2085252"/>
            <a:ext cx="838200" cy="3810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8583" tIns="34292" rIns="68583" bIns="3429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99"/>
          <p:cNvSpPr/>
          <p:nvPr/>
        </p:nvSpPr>
        <p:spPr bwMode="auto">
          <a:xfrm>
            <a:off x="152400" y="1475656"/>
            <a:ext cx="3352800" cy="1111553"/>
          </a:xfrm>
          <a:prstGeom prst="roundRect">
            <a:avLst>
              <a:gd name="adj" fmla="val 9033"/>
            </a:avLst>
          </a:prstGeom>
          <a:solidFill>
            <a:schemeClr val="tx1">
              <a:lumMod val="65000"/>
              <a:lumOff val="3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8583" tIns="34292" rIns="68583" bIns="34292" anchor="ctr"/>
          <a:lstStyle/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Machine Manager </a:t>
            </a:r>
          </a:p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Server</a:t>
            </a:r>
          </a:p>
        </p:txBody>
      </p:sp>
      <p:sp>
        <p:nvSpPr>
          <p:cNvPr id="9" name="Rounded Rectangle 107"/>
          <p:cNvSpPr/>
          <p:nvPr/>
        </p:nvSpPr>
        <p:spPr bwMode="auto">
          <a:xfrm>
            <a:off x="152400" y="1094652"/>
            <a:ext cx="3276600" cy="304800"/>
          </a:xfrm>
          <a:prstGeom prst="roundRect">
            <a:avLst>
              <a:gd name="adj" fmla="val 9033"/>
            </a:avLst>
          </a:prstGeom>
          <a:solidFill>
            <a:schemeClr val="tx1">
              <a:lumMod val="65000"/>
              <a:lumOff val="3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8583" tIns="34292" rIns="68583" bIns="34292" anchor="ctr"/>
          <a:lstStyle/>
          <a:p>
            <a:pPr algn="ctr">
              <a:defRPr/>
            </a:pPr>
            <a:endParaRPr lang="en-US" sz="17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eft-Right Arrow 108"/>
          <p:cNvSpPr/>
          <p:nvPr/>
        </p:nvSpPr>
        <p:spPr bwMode="auto">
          <a:xfrm>
            <a:off x="3528951" y="1221652"/>
            <a:ext cx="2795650" cy="609600"/>
          </a:xfrm>
          <a:prstGeom prst="left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8583" tIns="34292" rIns="68583" bIns="3429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SCVMM Connector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1066800" y="1094653"/>
            <a:ext cx="1981200" cy="2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6" tIns="34294" rIns="68586" bIns="34294">
            <a:spAutoFit/>
          </a:bodyPr>
          <a:lstStyle/>
          <a:p>
            <a:pPr defTabSz="570402">
              <a:spcBef>
                <a:spcPct val="50000"/>
              </a:spcBef>
            </a:pPr>
            <a:r>
              <a:rPr lang="en-U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PowerShell</a:t>
            </a:r>
          </a:p>
        </p:txBody>
      </p:sp>
      <p:sp>
        <p:nvSpPr>
          <p:cNvPr id="12" name="Rounded Rectangle 120"/>
          <p:cNvSpPr/>
          <p:nvPr/>
        </p:nvSpPr>
        <p:spPr bwMode="auto">
          <a:xfrm>
            <a:off x="1905000" y="332656"/>
            <a:ext cx="1527048" cy="654353"/>
          </a:xfrm>
          <a:prstGeom prst="roundRect">
            <a:avLst>
              <a:gd name="adj" fmla="val 9033"/>
            </a:avLst>
          </a:prstGeom>
          <a:solidFill>
            <a:schemeClr val="tx1">
              <a:lumMod val="65000"/>
              <a:lumOff val="3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8583" tIns="34292" rIns="68583" bIns="34292" anchor="ctr"/>
          <a:lstStyle/>
          <a:p>
            <a:pPr algn="ctr">
              <a:defRPr/>
            </a:pPr>
            <a:r>
              <a:rPr lang="en-U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 Service Web Portal</a:t>
            </a:r>
          </a:p>
        </p:txBody>
      </p:sp>
      <p:sp>
        <p:nvSpPr>
          <p:cNvPr id="13" name="Rounded Rectangle 124"/>
          <p:cNvSpPr/>
          <p:nvPr/>
        </p:nvSpPr>
        <p:spPr bwMode="auto">
          <a:xfrm>
            <a:off x="152400" y="332656"/>
            <a:ext cx="1524000" cy="654353"/>
          </a:xfrm>
          <a:prstGeom prst="roundRect">
            <a:avLst>
              <a:gd name="adj" fmla="val 9033"/>
            </a:avLst>
          </a:prstGeom>
          <a:solidFill>
            <a:schemeClr val="tx1">
              <a:lumMod val="65000"/>
              <a:lumOff val="3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8583" tIns="34292" rIns="68583" bIns="34292" anchor="ctr"/>
          <a:lstStyle/>
          <a:p>
            <a:pPr algn="ctr">
              <a:defRPr/>
            </a:pPr>
            <a:r>
              <a:rPr lang="en-U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Console</a:t>
            </a:r>
          </a:p>
        </p:txBody>
      </p:sp>
      <p:sp>
        <p:nvSpPr>
          <p:cNvPr id="14" name="Rounded Rectangle 450"/>
          <p:cNvSpPr/>
          <p:nvPr/>
        </p:nvSpPr>
        <p:spPr bwMode="auto">
          <a:xfrm>
            <a:off x="6322636" y="4427658"/>
            <a:ext cx="1299330" cy="1128649"/>
          </a:xfrm>
          <a:prstGeom prst="roundRect">
            <a:avLst>
              <a:gd name="adj" fmla="val 9033"/>
            </a:avLst>
          </a:prstGeom>
          <a:solidFill>
            <a:schemeClr val="tx1">
              <a:lumMod val="65000"/>
              <a:lumOff val="3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8583" tIns="34292" rIns="68583" bIns="34292" anchor="ctr"/>
          <a:lstStyle/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VMware ESX </a:t>
            </a:r>
          </a:p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Hosts and Clusters</a:t>
            </a:r>
          </a:p>
        </p:txBody>
      </p:sp>
      <p:sp>
        <p:nvSpPr>
          <p:cNvPr id="15" name="Rounded Rectangle 632"/>
          <p:cNvSpPr/>
          <p:nvPr/>
        </p:nvSpPr>
        <p:spPr bwMode="auto">
          <a:xfrm>
            <a:off x="152400" y="2671762"/>
            <a:ext cx="8839200" cy="501953"/>
          </a:xfrm>
          <a:prstGeom prst="roundRect">
            <a:avLst>
              <a:gd name="adj" fmla="val 9033"/>
            </a:avLst>
          </a:prstGeom>
          <a:solidFill>
            <a:schemeClr val="tx1">
              <a:lumMod val="65000"/>
              <a:lumOff val="3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583" tIns="34292" rIns="68583" bIns="34292" anchor="ctr"/>
          <a:lstStyle/>
          <a:p>
            <a:pPr algn="ctr">
              <a:defRPr/>
            </a:pPr>
            <a:r>
              <a:rPr lang="en-US" sz="17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Interfaces</a:t>
            </a:r>
          </a:p>
        </p:txBody>
      </p:sp>
      <p:sp>
        <p:nvSpPr>
          <p:cNvPr id="16" name="Rounded Rectangle 633"/>
          <p:cNvSpPr/>
          <p:nvPr/>
        </p:nvSpPr>
        <p:spPr bwMode="auto">
          <a:xfrm>
            <a:off x="3321445" y="5621902"/>
            <a:ext cx="5670156" cy="501953"/>
          </a:xfrm>
          <a:prstGeom prst="roundRect">
            <a:avLst>
              <a:gd name="adj" fmla="val 9033"/>
            </a:avLst>
          </a:prstGeom>
          <a:solidFill>
            <a:schemeClr val="accent6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583" tIns="34292" rIns="68583" bIns="34292" anchor="ctr"/>
          <a:lstStyle/>
          <a:p>
            <a:pPr algn="ctr">
              <a:defRPr/>
            </a:pPr>
            <a:r>
              <a:rPr lang="en-US" sz="17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 / Networking </a:t>
            </a:r>
          </a:p>
        </p:txBody>
      </p:sp>
      <p:sp>
        <p:nvSpPr>
          <p:cNvPr id="17" name="Rounded Rectangle 511"/>
          <p:cNvSpPr/>
          <p:nvPr/>
        </p:nvSpPr>
        <p:spPr bwMode="auto">
          <a:xfrm>
            <a:off x="2347334" y="3254368"/>
            <a:ext cx="874047" cy="2869485"/>
          </a:xfrm>
          <a:prstGeom prst="roundRect">
            <a:avLst>
              <a:gd name="adj" fmla="val 9033"/>
            </a:avLst>
          </a:prstGeom>
          <a:solidFill>
            <a:schemeClr val="tx1">
              <a:lumMod val="65000"/>
              <a:lumOff val="3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VMM Library </a:t>
            </a:r>
          </a:p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Server</a:t>
            </a:r>
          </a:p>
        </p:txBody>
      </p:sp>
      <p:sp>
        <p:nvSpPr>
          <p:cNvPr id="18" name="Rounded Rectangle 221"/>
          <p:cNvSpPr/>
          <p:nvPr/>
        </p:nvSpPr>
        <p:spPr bwMode="auto">
          <a:xfrm>
            <a:off x="3321445" y="3837852"/>
            <a:ext cx="1434314" cy="1737360"/>
          </a:xfrm>
          <a:prstGeom prst="roundRect">
            <a:avLst>
              <a:gd name="adj" fmla="val 9033"/>
            </a:avLst>
          </a:prstGeom>
          <a:solidFill>
            <a:schemeClr val="tx1">
              <a:lumMod val="65000"/>
              <a:lumOff val="3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8586" tIns="34293" rIns="68586" bIns="34293" anchor="ctr"/>
          <a:lstStyle/>
          <a:p>
            <a:pPr algn="ctr"/>
            <a:r>
              <a:rPr lang="en-US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Hyper-V </a:t>
            </a:r>
          </a:p>
          <a:p>
            <a:pPr algn="ctr"/>
            <a:r>
              <a:rPr lang="en-US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Hosts and Clusters</a:t>
            </a:r>
          </a:p>
        </p:txBody>
      </p:sp>
      <p:sp>
        <p:nvSpPr>
          <p:cNvPr id="19" name="Rounded Rectangle 251"/>
          <p:cNvSpPr/>
          <p:nvPr/>
        </p:nvSpPr>
        <p:spPr bwMode="auto">
          <a:xfrm>
            <a:off x="7694237" y="4427660"/>
            <a:ext cx="1297365" cy="1131523"/>
          </a:xfrm>
          <a:prstGeom prst="roundRect">
            <a:avLst>
              <a:gd name="adj" fmla="val 9033"/>
            </a:avLst>
          </a:prstGeom>
          <a:solidFill>
            <a:schemeClr val="tx1">
              <a:lumMod val="65000"/>
              <a:lumOff val="3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8583" tIns="34292" rIns="68583" bIns="34292" anchor="ctr"/>
          <a:lstStyle/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VMware ESX </a:t>
            </a:r>
          </a:p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Hosts and Clusters</a:t>
            </a:r>
          </a:p>
        </p:txBody>
      </p:sp>
      <p:sp>
        <p:nvSpPr>
          <p:cNvPr id="20" name="Rounded Rectangle 106"/>
          <p:cNvSpPr/>
          <p:nvPr/>
        </p:nvSpPr>
        <p:spPr bwMode="auto">
          <a:xfrm>
            <a:off x="1377090" y="3254919"/>
            <a:ext cx="895219" cy="2869485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Software Update Services Server</a:t>
            </a:r>
          </a:p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(WSUS)</a:t>
            </a:r>
          </a:p>
        </p:txBody>
      </p:sp>
      <p:sp>
        <p:nvSpPr>
          <p:cNvPr id="21" name="Rounded Rectangle 111"/>
          <p:cNvSpPr/>
          <p:nvPr/>
        </p:nvSpPr>
        <p:spPr bwMode="auto">
          <a:xfrm>
            <a:off x="3255620" y="3254369"/>
            <a:ext cx="5735980" cy="501953"/>
          </a:xfrm>
          <a:prstGeom prst="roundRect">
            <a:avLst>
              <a:gd name="adj" fmla="val 9033"/>
            </a:avLst>
          </a:prstGeom>
          <a:solidFill>
            <a:schemeClr val="tx1">
              <a:lumMod val="65000"/>
              <a:lumOff val="3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583" tIns="34292" rIns="68583" bIns="34292" anchor="ctr"/>
          <a:lstStyle/>
          <a:p>
            <a:pPr algn="ctr">
              <a:defRPr/>
            </a:pPr>
            <a:r>
              <a:rPr lang="en-US" sz="17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Virtualization Abstraction Layer </a:t>
            </a:r>
          </a:p>
        </p:txBody>
      </p:sp>
      <p:sp>
        <p:nvSpPr>
          <p:cNvPr id="22" name="Rounded Rectangle 72"/>
          <p:cNvSpPr/>
          <p:nvPr/>
        </p:nvSpPr>
        <p:spPr bwMode="auto">
          <a:xfrm>
            <a:off x="6324603" y="3819376"/>
            <a:ext cx="2666998" cy="533400"/>
          </a:xfrm>
          <a:prstGeom prst="roundRect">
            <a:avLst>
              <a:gd name="adj" fmla="val 9033"/>
            </a:avLst>
          </a:prstGeom>
          <a:solidFill>
            <a:schemeClr val="tx1">
              <a:lumMod val="65000"/>
              <a:lumOff val="3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8583" tIns="34292" rIns="68583" bIns="34292" anchor="ctr"/>
          <a:lstStyle/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VMware </a:t>
            </a:r>
            <a:r>
              <a:rPr lang="en-US" sz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vCenter</a:t>
            </a:r>
            <a:endParaRPr lang="en-US" sz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73"/>
          <p:cNvSpPr/>
          <p:nvPr/>
        </p:nvSpPr>
        <p:spPr bwMode="auto">
          <a:xfrm>
            <a:off x="6324600" y="950609"/>
            <a:ext cx="2590798" cy="1111553"/>
          </a:xfrm>
          <a:prstGeom prst="roundRect">
            <a:avLst>
              <a:gd name="adj" fmla="val 9033"/>
            </a:avLst>
          </a:prstGeom>
          <a:solidFill>
            <a:schemeClr val="tx1">
              <a:lumMod val="65000"/>
              <a:lumOff val="3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1003">
            <a:schemeClr val="dk1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8583" tIns="34292" rIns="68583" bIns="34292" anchor="ctr"/>
          <a:lstStyle/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Operations Manager </a:t>
            </a:r>
          </a:p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Server</a:t>
            </a:r>
          </a:p>
        </p:txBody>
      </p:sp>
      <p:sp>
        <p:nvSpPr>
          <p:cNvPr id="24" name="Rounded Rectangle 179"/>
          <p:cNvSpPr/>
          <p:nvPr/>
        </p:nvSpPr>
        <p:spPr bwMode="auto">
          <a:xfrm>
            <a:off x="4814087" y="3837852"/>
            <a:ext cx="1434314" cy="1737360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8586" tIns="34293" rIns="68586" bIns="34293" anchor="ctr"/>
          <a:lstStyle/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Citrix </a:t>
            </a:r>
            <a:r>
              <a:rPr lang="en-US" sz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XenServer</a:t>
            </a:r>
            <a:r>
              <a:rPr lang="en-US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Hosts and Clusters</a:t>
            </a:r>
          </a:p>
        </p:txBody>
      </p:sp>
      <p:sp>
        <p:nvSpPr>
          <p:cNvPr id="25" name="Rounded Rectangle 109"/>
          <p:cNvSpPr/>
          <p:nvPr/>
        </p:nvSpPr>
        <p:spPr bwMode="auto">
          <a:xfrm>
            <a:off x="175030" y="3254368"/>
            <a:ext cx="1121898" cy="2869485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Deployment Services Server (WDS)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 smtClean="0">
                <a:solidFill>
                  <a:prstClr val="black"/>
                </a:solidFill>
              </a:rPr>
              <a:t>                           VMM 2012: Architektur</a:t>
            </a:r>
            <a:endParaRPr lang="de-DE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/>
          <p:nvPr/>
        </p:nvGrpSpPr>
        <p:grpSpPr>
          <a:xfrm>
            <a:off x="5364088" y="721870"/>
            <a:ext cx="1679473" cy="5369831"/>
            <a:chOff x="7229315" y="1257481"/>
            <a:chExt cx="4164516" cy="5369831"/>
          </a:xfrm>
        </p:grpSpPr>
        <p:graphicFrame>
          <p:nvGraphicFramePr>
            <p:cNvPr id="5" name="Diagram 6"/>
            <p:cNvGraphicFramePr/>
            <p:nvPr>
              <p:extLst>
                <p:ext uri="{D42A27DB-BD31-4B8C-83A1-F6EECF244321}">
                  <p14:modId xmlns:p14="http://schemas.microsoft.com/office/powerpoint/2010/main" val="2881251190"/>
                </p:ext>
              </p:extLst>
            </p:nvPr>
          </p:nvGraphicFramePr>
          <p:xfrm>
            <a:off x="7229315" y="1807662"/>
            <a:ext cx="4164515" cy="48196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Rectangle 7"/>
            <p:cNvSpPr/>
            <p:nvPr/>
          </p:nvSpPr>
          <p:spPr>
            <a:xfrm>
              <a:off x="7229316" y="1257481"/>
              <a:ext cx="4164515" cy="53340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prstClr val="black"/>
                  </a:solidFill>
                </a:rPr>
                <a:t>Cloud</a:t>
              </a:r>
            </a:p>
          </p:txBody>
        </p:sp>
      </p:grpSp>
      <p:grpSp>
        <p:nvGrpSpPr>
          <p:cNvPr id="7" name="Group 1"/>
          <p:cNvGrpSpPr/>
          <p:nvPr/>
        </p:nvGrpSpPr>
        <p:grpSpPr>
          <a:xfrm>
            <a:off x="179512" y="1272051"/>
            <a:ext cx="1800200" cy="4819650"/>
            <a:chOff x="514752" y="1611122"/>
            <a:chExt cx="1938528" cy="4819650"/>
          </a:xfrm>
        </p:grpSpPr>
        <p:sp>
          <p:nvSpPr>
            <p:cNvPr id="8" name="Freeform 26"/>
            <p:cNvSpPr/>
            <p:nvPr/>
          </p:nvSpPr>
          <p:spPr>
            <a:xfrm>
              <a:off x="514752" y="1611122"/>
              <a:ext cx="1938528" cy="4819650"/>
            </a:xfrm>
            <a:custGeom>
              <a:avLst/>
              <a:gdLst>
                <a:gd name="connsiteX0" fmla="*/ 0 w 1938528"/>
                <a:gd name="connsiteY0" fmla="*/ 193853 h 4819650"/>
                <a:gd name="connsiteX1" fmla="*/ 193853 w 1938528"/>
                <a:gd name="connsiteY1" fmla="*/ 0 h 4819650"/>
                <a:gd name="connsiteX2" fmla="*/ 1744675 w 1938528"/>
                <a:gd name="connsiteY2" fmla="*/ 0 h 4819650"/>
                <a:gd name="connsiteX3" fmla="*/ 1938528 w 1938528"/>
                <a:gd name="connsiteY3" fmla="*/ 193853 h 4819650"/>
                <a:gd name="connsiteX4" fmla="*/ 1938528 w 1938528"/>
                <a:gd name="connsiteY4" fmla="*/ 4625797 h 4819650"/>
                <a:gd name="connsiteX5" fmla="*/ 1744675 w 1938528"/>
                <a:gd name="connsiteY5" fmla="*/ 4819650 h 4819650"/>
                <a:gd name="connsiteX6" fmla="*/ 193853 w 1938528"/>
                <a:gd name="connsiteY6" fmla="*/ 4819650 h 4819650"/>
                <a:gd name="connsiteX7" fmla="*/ 0 w 1938528"/>
                <a:gd name="connsiteY7" fmla="*/ 4625797 h 4819650"/>
                <a:gd name="connsiteX8" fmla="*/ 0 w 1938528"/>
                <a:gd name="connsiteY8" fmla="*/ 193853 h 481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8528" h="4819650">
                  <a:moveTo>
                    <a:pt x="0" y="193853"/>
                  </a:moveTo>
                  <a:cubicBezTo>
                    <a:pt x="0" y="86791"/>
                    <a:pt x="86791" y="0"/>
                    <a:pt x="193853" y="0"/>
                  </a:cubicBezTo>
                  <a:lnTo>
                    <a:pt x="1744675" y="0"/>
                  </a:lnTo>
                  <a:cubicBezTo>
                    <a:pt x="1851737" y="0"/>
                    <a:pt x="1938528" y="86791"/>
                    <a:pt x="1938528" y="193853"/>
                  </a:cubicBezTo>
                  <a:lnTo>
                    <a:pt x="1938528" y="4625797"/>
                  </a:lnTo>
                  <a:cubicBezTo>
                    <a:pt x="1938528" y="4732859"/>
                    <a:pt x="1851737" y="4819650"/>
                    <a:pt x="1744675" y="4819650"/>
                  </a:cubicBezTo>
                  <a:lnTo>
                    <a:pt x="193853" y="4819650"/>
                  </a:lnTo>
                  <a:cubicBezTo>
                    <a:pt x="86791" y="4819650"/>
                    <a:pt x="0" y="4732859"/>
                    <a:pt x="0" y="4625797"/>
                  </a:cubicBezTo>
                  <a:lnTo>
                    <a:pt x="0" y="19385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190500" extrusionH="12700" prstMaterial="plastic"/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dk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3453765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Infrastructure Enhancements</a:t>
              </a:r>
              <a:endParaRPr lang="en-US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9" name="Freeform 27"/>
            <p:cNvSpPr/>
            <p:nvPr/>
          </p:nvSpPr>
          <p:spPr>
            <a:xfrm>
              <a:off x="708604" y="3057134"/>
              <a:ext cx="1550822" cy="702120"/>
            </a:xfrm>
            <a:custGeom>
              <a:avLst/>
              <a:gdLst>
                <a:gd name="connsiteX0" fmla="*/ 0 w 1550822"/>
                <a:gd name="connsiteY0" fmla="*/ 70212 h 702120"/>
                <a:gd name="connsiteX1" fmla="*/ 70212 w 1550822"/>
                <a:gd name="connsiteY1" fmla="*/ 0 h 702120"/>
                <a:gd name="connsiteX2" fmla="*/ 1480610 w 1550822"/>
                <a:gd name="connsiteY2" fmla="*/ 0 h 702120"/>
                <a:gd name="connsiteX3" fmla="*/ 1550822 w 1550822"/>
                <a:gd name="connsiteY3" fmla="*/ 70212 h 702120"/>
                <a:gd name="connsiteX4" fmla="*/ 1550822 w 1550822"/>
                <a:gd name="connsiteY4" fmla="*/ 631908 h 702120"/>
                <a:gd name="connsiteX5" fmla="*/ 1480610 w 1550822"/>
                <a:gd name="connsiteY5" fmla="*/ 702120 h 702120"/>
                <a:gd name="connsiteX6" fmla="*/ 70212 w 1550822"/>
                <a:gd name="connsiteY6" fmla="*/ 702120 h 702120"/>
                <a:gd name="connsiteX7" fmla="*/ 0 w 1550822"/>
                <a:gd name="connsiteY7" fmla="*/ 631908 h 702120"/>
                <a:gd name="connsiteX8" fmla="*/ 0 w 1550822"/>
                <a:gd name="connsiteY8" fmla="*/ 70212 h 70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0822" h="702120">
                  <a:moveTo>
                    <a:pt x="0" y="70212"/>
                  </a:moveTo>
                  <a:cubicBezTo>
                    <a:pt x="0" y="31435"/>
                    <a:pt x="31435" y="0"/>
                    <a:pt x="70212" y="0"/>
                  </a:cubicBezTo>
                  <a:lnTo>
                    <a:pt x="1480610" y="0"/>
                  </a:lnTo>
                  <a:cubicBezTo>
                    <a:pt x="1519387" y="0"/>
                    <a:pt x="1550822" y="31435"/>
                    <a:pt x="1550822" y="70212"/>
                  </a:cubicBezTo>
                  <a:lnTo>
                    <a:pt x="1550822" y="631908"/>
                  </a:lnTo>
                  <a:cubicBezTo>
                    <a:pt x="1550822" y="670685"/>
                    <a:pt x="1519387" y="702120"/>
                    <a:pt x="1480610" y="702120"/>
                  </a:cubicBezTo>
                  <a:lnTo>
                    <a:pt x="70212" y="702120"/>
                  </a:lnTo>
                  <a:cubicBezTo>
                    <a:pt x="31435" y="702120"/>
                    <a:pt x="0" y="670685"/>
                    <a:pt x="0" y="631908"/>
                  </a:cubicBezTo>
                  <a:lnTo>
                    <a:pt x="0" y="7021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124" tIns="47234" rIns="56124" bIns="47234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HA VMM Server</a:t>
              </a:r>
              <a:endPara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10" name="Freeform 28"/>
            <p:cNvSpPr/>
            <p:nvPr/>
          </p:nvSpPr>
          <p:spPr>
            <a:xfrm>
              <a:off x="708604" y="3867273"/>
              <a:ext cx="1550822" cy="702120"/>
            </a:xfrm>
            <a:custGeom>
              <a:avLst/>
              <a:gdLst>
                <a:gd name="connsiteX0" fmla="*/ 0 w 1550822"/>
                <a:gd name="connsiteY0" fmla="*/ 70212 h 702120"/>
                <a:gd name="connsiteX1" fmla="*/ 70212 w 1550822"/>
                <a:gd name="connsiteY1" fmla="*/ 0 h 702120"/>
                <a:gd name="connsiteX2" fmla="*/ 1480610 w 1550822"/>
                <a:gd name="connsiteY2" fmla="*/ 0 h 702120"/>
                <a:gd name="connsiteX3" fmla="*/ 1550822 w 1550822"/>
                <a:gd name="connsiteY3" fmla="*/ 70212 h 702120"/>
                <a:gd name="connsiteX4" fmla="*/ 1550822 w 1550822"/>
                <a:gd name="connsiteY4" fmla="*/ 631908 h 702120"/>
                <a:gd name="connsiteX5" fmla="*/ 1480610 w 1550822"/>
                <a:gd name="connsiteY5" fmla="*/ 702120 h 702120"/>
                <a:gd name="connsiteX6" fmla="*/ 70212 w 1550822"/>
                <a:gd name="connsiteY6" fmla="*/ 702120 h 702120"/>
                <a:gd name="connsiteX7" fmla="*/ 0 w 1550822"/>
                <a:gd name="connsiteY7" fmla="*/ 631908 h 702120"/>
                <a:gd name="connsiteX8" fmla="*/ 0 w 1550822"/>
                <a:gd name="connsiteY8" fmla="*/ 70212 h 70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0822" h="702120">
                  <a:moveTo>
                    <a:pt x="0" y="70212"/>
                  </a:moveTo>
                  <a:cubicBezTo>
                    <a:pt x="0" y="31435"/>
                    <a:pt x="31435" y="0"/>
                    <a:pt x="70212" y="0"/>
                  </a:cubicBezTo>
                  <a:lnTo>
                    <a:pt x="1480610" y="0"/>
                  </a:lnTo>
                  <a:cubicBezTo>
                    <a:pt x="1519387" y="0"/>
                    <a:pt x="1550822" y="31435"/>
                    <a:pt x="1550822" y="70212"/>
                  </a:cubicBezTo>
                  <a:lnTo>
                    <a:pt x="1550822" y="631908"/>
                  </a:lnTo>
                  <a:cubicBezTo>
                    <a:pt x="1550822" y="670685"/>
                    <a:pt x="1519387" y="702120"/>
                    <a:pt x="1480610" y="702120"/>
                  </a:cubicBezTo>
                  <a:lnTo>
                    <a:pt x="70212" y="702120"/>
                  </a:lnTo>
                  <a:cubicBezTo>
                    <a:pt x="31435" y="702120"/>
                    <a:pt x="0" y="670685"/>
                    <a:pt x="0" y="631908"/>
                  </a:cubicBezTo>
                  <a:lnTo>
                    <a:pt x="0" y="7021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124" tIns="47234" rIns="56124" bIns="47234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Upgrade</a:t>
              </a:r>
              <a:endPara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11" name="Freeform 29"/>
            <p:cNvSpPr/>
            <p:nvPr/>
          </p:nvSpPr>
          <p:spPr>
            <a:xfrm>
              <a:off x="708604" y="4677412"/>
              <a:ext cx="1550822" cy="702120"/>
            </a:xfrm>
            <a:custGeom>
              <a:avLst/>
              <a:gdLst>
                <a:gd name="connsiteX0" fmla="*/ 0 w 1550822"/>
                <a:gd name="connsiteY0" fmla="*/ 70212 h 702120"/>
                <a:gd name="connsiteX1" fmla="*/ 70212 w 1550822"/>
                <a:gd name="connsiteY1" fmla="*/ 0 h 702120"/>
                <a:gd name="connsiteX2" fmla="*/ 1480610 w 1550822"/>
                <a:gd name="connsiteY2" fmla="*/ 0 h 702120"/>
                <a:gd name="connsiteX3" fmla="*/ 1550822 w 1550822"/>
                <a:gd name="connsiteY3" fmla="*/ 70212 h 702120"/>
                <a:gd name="connsiteX4" fmla="*/ 1550822 w 1550822"/>
                <a:gd name="connsiteY4" fmla="*/ 631908 h 702120"/>
                <a:gd name="connsiteX5" fmla="*/ 1480610 w 1550822"/>
                <a:gd name="connsiteY5" fmla="*/ 702120 h 702120"/>
                <a:gd name="connsiteX6" fmla="*/ 70212 w 1550822"/>
                <a:gd name="connsiteY6" fmla="*/ 702120 h 702120"/>
                <a:gd name="connsiteX7" fmla="*/ 0 w 1550822"/>
                <a:gd name="connsiteY7" fmla="*/ 631908 h 702120"/>
                <a:gd name="connsiteX8" fmla="*/ 0 w 1550822"/>
                <a:gd name="connsiteY8" fmla="*/ 70212 h 70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0822" h="702120">
                  <a:moveTo>
                    <a:pt x="0" y="70212"/>
                  </a:moveTo>
                  <a:cubicBezTo>
                    <a:pt x="0" y="31435"/>
                    <a:pt x="31435" y="0"/>
                    <a:pt x="70212" y="0"/>
                  </a:cubicBezTo>
                  <a:lnTo>
                    <a:pt x="1480610" y="0"/>
                  </a:lnTo>
                  <a:cubicBezTo>
                    <a:pt x="1519387" y="0"/>
                    <a:pt x="1550822" y="31435"/>
                    <a:pt x="1550822" y="70212"/>
                  </a:cubicBezTo>
                  <a:lnTo>
                    <a:pt x="1550822" y="631908"/>
                  </a:lnTo>
                  <a:cubicBezTo>
                    <a:pt x="1550822" y="670685"/>
                    <a:pt x="1519387" y="702120"/>
                    <a:pt x="1480610" y="702120"/>
                  </a:cubicBezTo>
                  <a:lnTo>
                    <a:pt x="70212" y="702120"/>
                  </a:lnTo>
                  <a:cubicBezTo>
                    <a:pt x="31435" y="702120"/>
                    <a:pt x="0" y="670685"/>
                    <a:pt x="0" y="631908"/>
                  </a:cubicBezTo>
                  <a:lnTo>
                    <a:pt x="0" y="7021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124" tIns="47234" rIns="56124" bIns="47234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Custom properties</a:t>
              </a:r>
              <a:endPara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12" name="Freeform 30"/>
            <p:cNvSpPr/>
            <p:nvPr/>
          </p:nvSpPr>
          <p:spPr>
            <a:xfrm>
              <a:off x="708604" y="5487551"/>
              <a:ext cx="1550822" cy="702120"/>
            </a:xfrm>
            <a:custGeom>
              <a:avLst/>
              <a:gdLst>
                <a:gd name="connsiteX0" fmla="*/ 0 w 1550822"/>
                <a:gd name="connsiteY0" fmla="*/ 70212 h 702120"/>
                <a:gd name="connsiteX1" fmla="*/ 70212 w 1550822"/>
                <a:gd name="connsiteY1" fmla="*/ 0 h 702120"/>
                <a:gd name="connsiteX2" fmla="*/ 1480610 w 1550822"/>
                <a:gd name="connsiteY2" fmla="*/ 0 h 702120"/>
                <a:gd name="connsiteX3" fmla="*/ 1550822 w 1550822"/>
                <a:gd name="connsiteY3" fmla="*/ 70212 h 702120"/>
                <a:gd name="connsiteX4" fmla="*/ 1550822 w 1550822"/>
                <a:gd name="connsiteY4" fmla="*/ 631908 h 702120"/>
                <a:gd name="connsiteX5" fmla="*/ 1480610 w 1550822"/>
                <a:gd name="connsiteY5" fmla="*/ 702120 h 702120"/>
                <a:gd name="connsiteX6" fmla="*/ 70212 w 1550822"/>
                <a:gd name="connsiteY6" fmla="*/ 702120 h 702120"/>
                <a:gd name="connsiteX7" fmla="*/ 0 w 1550822"/>
                <a:gd name="connsiteY7" fmla="*/ 631908 h 702120"/>
                <a:gd name="connsiteX8" fmla="*/ 0 w 1550822"/>
                <a:gd name="connsiteY8" fmla="*/ 70212 h 70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0822" h="702120">
                  <a:moveTo>
                    <a:pt x="0" y="70212"/>
                  </a:moveTo>
                  <a:cubicBezTo>
                    <a:pt x="0" y="31435"/>
                    <a:pt x="31435" y="0"/>
                    <a:pt x="70212" y="0"/>
                  </a:cubicBezTo>
                  <a:lnTo>
                    <a:pt x="1480610" y="0"/>
                  </a:lnTo>
                  <a:cubicBezTo>
                    <a:pt x="1519387" y="0"/>
                    <a:pt x="1550822" y="31435"/>
                    <a:pt x="1550822" y="70212"/>
                  </a:cubicBezTo>
                  <a:lnTo>
                    <a:pt x="1550822" y="631908"/>
                  </a:lnTo>
                  <a:cubicBezTo>
                    <a:pt x="1550822" y="670685"/>
                    <a:pt x="1519387" y="702120"/>
                    <a:pt x="1480610" y="702120"/>
                  </a:cubicBezTo>
                  <a:lnTo>
                    <a:pt x="70212" y="702120"/>
                  </a:lnTo>
                  <a:cubicBezTo>
                    <a:pt x="31435" y="702120"/>
                    <a:pt x="0" y="670685"/>
                    <a:pt x="0" y="631908"/>
                  </a:cubicBezTo>
                  <a:lnTo>
                    <a:pt x="0" y="7021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124" tIns="47234" rIns="56124" bIns="47234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Powershell</a:t>
              </a:r>
              <a:endPara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13" name="Rectangle 10"/>
          <p:cNvSpPr/>
          <p:nvPr/>
        </p:nvSpPr>
        <p:spPr>
          <a:xfrm>
            <a:off x="386164" y="692696"/>
            <a:ext cx="1593548" cy="5334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Deployment</a:t>
            </a:r>
            <a:endParaRPr lang="en-US" sz="2000" b="1" dirty="0">
              <a:solidFill>
                <a:prstClr val="black"/>
              </a:solidFill>
            </a:endParaRPr>
          </a:p>
        </p:txBody>
      </p:sp>
      <p:grpSp>
        <p:nvGrpSpPr>
          <p:cNvPr id="14" name="Group 11"/>
          <p:cNvGrpSpPr/>
          <p:nvPr/>
        </p:nvGrpSpPr>
        <p:grpSpPr>
          <a:xfrm>
            <a:off x="2176195" y="705090"/>
            <a:ext cx="3018306" cy="5369831"/>
            <a:chOff x="2900838" y="1044160"/>
            <a:chExt cx="4023360" cy="5369831"/>
          </a:xfrm>
        </p:grpSpPr>
        <p:sp>
          <p:nvSpPr>
            <p:cNvPr id="15" name="Rectangle 12"/>
            <p:cNvSpPr/>
            <p:nvPr/>
          </p:nvSpPr>
          <p:spPr>
            <a:xfrm>
              <a:off x="2900838" y="1044160"/>
              <a:ext cx="4023360" cy="53340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prstClr val="black">
                      <a:lumMod val="95000"/>
                    </a:prstClr>
                  </a:solidFill>
                </a:rPr>
                <a:t>Fabric</a:t>
              </a:r>
              <a:endParaRPr lang="en-US" sz="2000" b="1" dirty="0">
                <a:solidFill>
                  <a:prstClr val="black">
                    <a:lumMod val="95000"/>
                  </a:prstClr>
                </a:solidFill>
              </a:endParaRPr>
            </a:p>
          </p:txBody>
        </p:sp>
        <p:grpSp>
          <p:nvGrpSpPr>
            <p:cNvPr id="16" name="Group 13"/>
            <p:cNvGrpSpPr/>
            <p:nvPr/>
          </p:nvGrpSpPr>
          <p:grpSpPr>
            <a:xfrm>
              <a:off x="2902851" y="1594341"/>
              <a:ext cx="4019332" cy="4819650"/>
              <a:chOff x="2902851" y="1594341"/>
              <a:chExt cx="4019332" cy="4819650"/>
            </a:xfrm>
          </p:grpSpPr>
          <p:sp>
            <p:nvSpPr>
              <p:cNvPr id="18" name="Freeform 15"/>
              <p:cNvSpPr/>
              <p:nvPr/>
            </p:nvSpPr>
            <p:spPr>
              <a:xfrm>
                <a:off x="2902851" y="1594341"/>
                <a:ext cx="2158676" cy="4819650"/>
              </a:xfrm>
              <a:custGeom>
                <a:avLst/>
                <a:gdLst>
                  <a:gd name="connsiteX0" fmla="*/ 0 w 1937027"/>
                  <a:gd name="connsiteY0" fmla="*/ 193703 h 4819650"/>
                  <a:gd name="connsiteX1" fmla="*/ 193703 w 1937027"/>
                  <a:gd name="connsiteY1" fmla="*/ 0 h 4819650"/>
                  <a:gd name="connsiteX2" fmla="*/ 1743324 w 1937027"/>
                  <a:gd name="connsiteY2" fmla="*/ 0 h 4819650"/>
                  <a:gd name="connsiteX3" fmla="*/ 1937027 w 1937027"/>
                  <a:gd name="connsiteY3" fmla="*/ 193703 h 4819650"/>
                  <a:gd name="connsiteX4" fmla="*/ 1937027 w 1937027"/>
                  <a:gd name="connsiteY4" fmla="*/ 4625947 h 4819650"/>
                  <a:gd name="connsiteX5" fmla="*/ 1743324 w 1937027"/>
                  <a:gd name="connsiteY5" fmla="*/ 4819650 h 4819650"/>
                  <a:gd name="connsiteX6" fmla="*/ 193703 w 1937027"/>
                  <a:gd name="connsiteY6" fmla="*/ 4819650 h 4819650"/>
                  <a:gd name="connsiteX7" fmla="*/ 0 w 1937027"/>
                  <a:gd name="connsiteY7" fmla="*/ 4625947 h 4819650"/>
                  <a:gd name="connsiteX8" fmla="*/ 0 w 1937027"/>
                  <a:gd name="connsiteY8" fmla="*/ 193703 h 481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37027" h="4819650">
                    <a:moveTo>
                      <a:pt x="0" y="193703"/>
                    </a:moveTo>
                    <a:cubicBezTo>
                      <a:pt x="0" y="86724"/>
                      <a:pt x="86724" y="0"/>
                      <a:pt x="193703" y="0"/>
                    </a:cubicBezTo>
                    <a:lnTo>
                      <a:pt x="1743324" y="0"/>
                    </a:lnTo>
                    <a:cubicBezTo>
                      <a:pt x="1850303" y="0"/>
                      <a:pt x="1937027" y="86724"/>
                      <a:pt x="1937027" y="193703"/>
                    </a:cubicBezTo>
                    <a:lnTo>
                      <a:pt x="1937027" y="4625947"/>
                    </a:lnTo>
                    <a:cubicBezTo>
                      <a:pt x="1937027" y="4732926"/>
                      <a:pt x="1850303" y="4819650"/>
                      <a:pt x="1743324" y="4819650"/>
                    </a:cubicBezTo>
                    <a:lnTo>
                      <a:pt x="193703" y="4819650"/>
                    </a:lnTo>
                    <a:cubicBezTo>
                      <a:pt x="86724" y="4819650"/>
                      <a:pt x="0" y="4732926"/>
                      <a:pt x="0" y="4625947"/>
                    </a:cubicBezTo>
                    <a:lnTo>
                      <a:pt x="0" y="193703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z="-190500" extrusionH="12700" prstMaterial="plastic"/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dk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7630" tIns="87630" rIns="87630" bIns="3461385" numCol="1" spcCol="1270" anchor="ctr" anchorCtr="0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3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19" name="Freeform 16"/>
              <p:cNvSpPr/>
              <p:nvPr/>
            </p:nvSpPr>
            <p:spPr>
              <a:xfrm>
                <a:off x="3096554" y="3040353"/>
                <a:ext cx="1549622" cy="702120"/>
              </a:xfrm>
              <a:custGeom>
                <a:avLst/>
                <a:gdLst>
                  <a:gd name="connsiteX0" fmla="*/ 0 w 1549622"/>
                  <a:gd name="connsiteY0" fmla="*/ 70212 h 702120"/>
                  <a:gd name="connsiteX1" fmla="*/ 70212 w 1549622"/>
                  <a:gd name="connsiteY1" fmla="*/ 0 h 702120"/>
                  <a:gd name="connsiteX2" fmla="*/ 1479410 w 1549622"/>
                  <a:gd name="connsiteY2" fmla="*/ 0 h 702120"/>
                  <a:gd name="connsiteX3" fmla="*/ 1549622 w 1549622"/>
                  <a:gd name="connsiteY3" fmla="*/ 70212 h 702120"/>
                  <a:gd name="connsiteX4" fmla="*/ 1549622 w 1549622"/>
                  <a:gd name="connsiteY4" fmla="*/ 631908 h 702120"/>
                  <a:gd name="connsiteX5" fmla="*/ 1479410 w 1549622"/>
                  <a:gd name="connsiteY5" fmla="*/ 702120 h 702120"/>
                  <a:gd name="connsiteX6" fmla="*/ 70212 w 1549622"/>
                  <a:gd name="connsiteY6" fmla="*/ 702120 h 702120"/>
                  <a:gd name="connsiteX7" fmla="*/ 0 w 1549622"/>
                  <a:gd name="connsiteY7" fmla="*/ 631908 h 702120"/>
                  <a:gd name="connsiteX8" fmla="*/ 0 w 1549622"/>
                  <a:gd name="connsiteY8" fmla="*/ 70212 h 702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9622" h="702120">
                    <a:moveTo>
                      <a:pt x="0" y="70212"/>
                    </a:moveTo>
                    <a:cubicBezTo>
                      <a:pt x="0" y="31435"/>
                      <a:pt x="31435" y="0"/>
                      <a:pt x="70212" y="0"/>
                    </a:cubicBezTo>
                    <a:lnTo>
                      <a:pt x="1479410" y="0"/>
                    </a:lnTo>
                    <a:cubicBezTo>
                      <a:pt x="1518187" y="0"/>
                      <a:pt x="1549622" y="31435"/>
                      <a:pt x="1549622" y="70212"/>
                    </a:cubicBezTo>
                    <a:lnTo>
                      <a:pt x="1549622" y="631908"/>
                    </a:lnTo>
                    <a:cubicBezTo>
                      <a:pt x="1549622" y="670685"/>
                      <a:pt x="1518187" y="702120"/>
                      <a:pt x="1479410" y="702120"/>
                    </a:cubicBezTo>
                    <a:lnTo>
                      <a:pt x="70212" y="702120"/>
                    </a:lnTo>
                    <a:cubicBezTo>
                      <a:pt x="31435" y="702120"/>
                      <a:pt x="0" y="670685"/>
                      <a:pt x="0" y="631908"/>
                    </a:cubicBezTo>
                    <a:lnTo>
                      <a:pt x="0" y="70212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124" tIns="47234" rIns="56124" bIns="47234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Hyper-V Bare Metal Provisioning</a:t>
                </a:r>
                <a:endParaRPr lang="en-US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20" name="Freeform 17"/>
              <p:cNvSpPr/>
              <p:nvPr/>
            </p:nvSpPr>
            <p:spPr>
              <a:xfrm>
                <a:off x="3096553" y="3850492"/>
                <a:ext cx="1549622" cy="702120"/>
              </a:xfrm>
              <a:custGeom>
                <a:avLst/>
                <a:gdLst>
                  <a:gd name="connsiteX0" fmla="*/ 0 w 1549622"/>
                  <a:gd name="connsiteY0" fmla="*/ 70212 h 702120"/>
                  <a:gd name="connsiteX1" fmla="*/ 70212 w 1549622"/>
                  <a:gd name="connsiteY1" fmla="*/ 0 h 702120"/>
                  <a:gd name="connsiteX2" fmla="*/ 1479410 w 1549622"/>
                  <a:gd name="connsiteY2" fmla="*/ 0 h 702120"/>
                  <a:gd name="connsiteX3" fmla="*/ 1549622 w 1549622"/>
                  <a:gd name="connsiteY3" fmla="*/ 70212 h 702120"/>
                  <a:gd name="connsiteX4" fmla="*/ 1549622 w 1549622"/>
                  <a:gd name="connsiteY4" fmla="*/ 631908 h 702120"/>
                  <a:gd name="connsiteX5" fmla="*/ 1479410 w 1549622"/>
                  <a:gd name="connsiteY5" fmla="*/ 702120 h 702120"/>
                  <a:gd name="connsiteX6" fmla="*/ 70212 w 1549622"/>
                  <a:gd name="connsiteY6" fmla="*/ 702120 h 702120"/>
                  <a:gd name="connsiteX7" fmla="*/ 0 w 1549622"/>
                  <a:gd name="connsiteY7" fmla="*/ 631908 h 702120"/>
                  <a:gd name="connsiteX8" fmla="*/ 0 w 1549622"/>
                  <a:gd name="connsiteY8" fmla="*/ 70212 h 702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9622" h="702120">
                    <a:moveTo>
                      <a:pt x="0" y="70212"/>
                    </a:moveTo>
                    <a:cubicBezTo>
                      <a:pt x="0" y="31435"/>
                      <a:pt x="31435" y="0"/>
                      <a:pt x="70212" y="0"/>
                    </a:cubicBezTo>
                    <a:lnTo>
                      <a:pt x="1479410" y="0"/>
                    </a:lnTo>
                    <a:cubicBezTo>
                      <a:pt x="1518187" y="0"/>
                      <a:pt x="1549622" y="31435"/>
                      <a:pt x="1549622" y="70212"/>
                    </a:cubicBezTo>
                    <a:lnTo>
                      <a:pt x="1549622" y="631908"/>
                    </a:lnTo>
                    <a:cubicBezTo>
                      <a:pt x="1549622" y="670685"/>
                      <a:pt x="1518187" y="702120"/>
                      <a:pt x="1479410" y="702120"/>
                    </a:cubicBezTo>
                    <a:lnTo>
                      <a:pt x="70212" y="702120"/>
                    </a:lnTo>
                    <a:cubicBezTo>
                      <a:pt x="31435" y="702120"/>
                      <a:pt x="0" y="670685"/>
                      <a:pt x="0" y="631908"/>
                    </a:cubicBezTo>
                    <a:lnTo>
                      <a:pt x="0" y="70212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124" tIns="47234" rIns="56124" bIns="47234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Hyper-V, VMware, Citrix </a:t>
                </a:r>
                <a:r>
                  <a:rPr lang="en-US" sz="1300" dirty="0" err="1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XenServer</a:t>
                </a:r>
                <a:endParaRPr lang="en-US" sz="13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21" name="Freeform 18"/>
              <p:cNvSpPr/>
              <p:nvPr/>
            </p:nvSpPr>
            <p:spPr>
              <a:xfrm>
                <a:off x="3096554" y="4660631"/>
                <a:ext cx="1549622" cy="702120"/>
              </a:xfrm>
              <a:custGeom>
                <a:avLst/>
                <a:gdLst>
                  <a:gd name="connsiteX0" fmla="*/ 0 w 1549622"/>
                  <a:gd name="connsiteY0" fmla="*/ 70212 h 702120"/>
                  <a:gd name="connsiteX1" fmla="*/ 70212 w 1549622"/>
                  <a:gd name="connsiteY1" fmla="*/ 0 h 702120"/>
                  <a:gd name="connsiteX2" fmla="*/ 1479410 w 1549622"/>
                  <a:gd name="connsiteY2" fmla="*/ 0 h 702120"/>
                  <a:gd name="connsiteX3" fmla="*/ 1549622 w 1549622"/>
                  <a:gd name="connsiteY3" fmla="*/ 70212 h 702120"/>
                  <a:gd name="connsiteX4" fmla="*/ 1549622 w 1549622"/>
                  <a:gd name="connsiteY4" fmla="*/ 631908 h 702120"/>
                  <a:gd name="connsiteX5" fmla="*/ 1479410 w 1549622"/>
                  <a:gd name="connsiteY5" fmla="*/ 702120 h 702120"/>
                  <a:gd name="connsiteX6" fmla="*/ 70212 w 1549622"/>
                  <a:gd name="connsiteY6" fmla="*/ 702120 h 702120"/>
                  <a:gd name="connsiteX7" fmla="*/ 0 w 1549622"/>
                  <a:gd name="connsiteY7" fmla="*/ 631908 h 702120"/>
                  <a:gd name="connsiteX8" fmla="*/ 0 w 1549622"/>
                  <a:gd name="connsiteY8" fmla="*/ 70212 h 702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9622" h="702120">
                    <a:moveTo>
                      <a:pt x="0" y="70212"/>
                    </a:moveTo>
                    <a:cubicBezTo>
                      <a:pt x="0" y="31435"/>
                      <a:pt x="31435" y="0"/>
                      <a:pt x="70212" y="0"/>
                    </a:cubicBezTo>
                    <a:lnTo>
                      <a:pt x="1479410" y="0"/>
                    </a:lnTo>
                    <a:cubicBezTo>
                      <a:pt x="1518187" y="0"/>
                      <a:pt x="1549622" y="31435"/>
                      <a:pt x="1549622" y="70212"/>
                    </a:cubicBezTo>
                    <a:lnTo>
                      <a:pt x="1549622" y="631908"/>
                    </a:lnTo>
                    <a:cubicBezTo>
                      <a:pt x="1549622" y="670685"/>
                      <a:pt x="1518187" y="702120"/>
                      <a:pt x="1479410" y="702120"/>
                    </a:cubicBezTo>
                    <a:lnTo>
                      <a:pt x="70212" y="702120"/>
                    </a:lnTo>
                    <a:cubicBezTo>
                      <a:pt x="31435" y="702120"/>
                      <a:pt x="0" y="670685"/>
                      <a:pt x="0" y="631908"/>
                    </a:cubicBezTo>
                    <a:lnTo>
                      <a:pt x="0" y="70212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124" tIns="47234" rIns="56124" bIns="47234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Network </a:t>
                </a:r>
                <a:r>
                  <a:rPr lang="en-US" sz="140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Management</a:t>
                </a:r>
                <a:endParaRPr lang="en-US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22" name="Freeform 19"/>
              <p:cNvSpPr/>
              <p:nvPr/>
            </p:nvSpPr>
            <p:spPr>
              <a:xfrm>
                <a:off x="3096554" y="5470770"/>
                <a:ext cx="1549622" cy="702120"/>
              </a:xfrm>
              <a:custGeom>
                <a:avLst/>
                <a:gdLst>
                  <a:gd name="connsiteX0" fmla="*/ 0 w 1549622"/>
                  <a:gd name="connsiteY0" fmla="*/ 70212 h 702120"/>
                  <a:gd name="connsiteX1" fmla="*/ 70212 w 1549622"/>
                  <a:gd name="connsiteY1" fmla="*/ 0 h 702120"/>
                  <a:gd name="connsiteX2" fmla="*/ 1479410 w 1549622"/>
                  <a:gd name="connsiteY2" fmla="*/ 0 h 702120"/>
                  <a:gd name="connsiteX3" fmla="*/ 1549622 w 1549622"/>
                  <a:gd name="connsiteY3" fmla="*/ 70212 h 702120"/>
                  <a:gd name="connsiteX4" fmla="*/ 1549622 w 1549622"/>
                  <a:gd name="connsiteY4" fmla="*/ 631908 h 702120"/>
                  <a:gd name="connsiteX5" fmla="*/ 1479410 w 1549622"/>
                  <a:gd name="connsiteY5" fmla="*/ 702120 h 702120"/>
                  <a:gd name="connsiteX6" fmla="*/ 70212 w 1549622"/>
                  <a:gd name="connsiteY6" fmla="*/ 702120 h 702120"/>
                  <a:gd name="connsiteX7" fmla="*/ 0 w 1549622"/>
                  <a:gd name="connsiteY7" fmla="*/ 631908 h 702120"/>
                  <a:gd name="connsiteX8" fmla="*/ 0 w 1549622"/>
                  <a:gd name="connsiteY8" fmla="*/ 70212 h 702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9622" h="702120">
                    <a:moveTo>
                      <a:pt x="0" y="70212"/>
                    </a:moveTo>
                    <a:cubicBezTo>
                      <a:pt x="0" y="31435"/>
                      <a:pt x="31435" y="0"/>
                      <a:pt x="70212" y="0"/>
                    </a:cubicBezTo>
                    <a:lnTo>
                      <a:pt x="1479410" y="0"/>
                    </a:lnTo>
                    <a:cubicBezTo>
                      <a:pt x="1518187" y="0"/>
                      <a:pt x="1549622" y="31435"/>
                      <a:pt x="1549622" y="70212"/>
                    </a:cubicBezTo>
                    <a:lnTo>
                      <a:pt x="1549622" y="631908"/>
                    </a:lnTo>
                    <a:cubicBezTo>
                      <a:pt x="1549622" y="670685"/>
                      <a:pt x="1518187" y="702120"/>
                      <a:pt x="1479410" y="702120"/>
                    </a:cubicBezTo>
                    <a:lnTo>
                      <a:pt x="70212" y="702120"/>
                    </a:lnTo>
                    <a:cubicBezTo>
                      <a:pt x="31435" y="702120"/>
                      <a:pt x="0" y="670685"/>
                      <a:pt x="0" y="631908"/>
                    </a:cubicBezTo>
                    <a:lnTo>
                      <a:pt x="0" y="70212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124" tIns="47234" rIns="56124" bIns="47234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Storage Management</a:t>
                </a:r>
                <a:endParaRPr lang="en-US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23" name="Freeform 20"/>
              <p:cNvSpPr/>
              <p:nvPr/>
            </p:nvSpPr>
            <p:spPr>
              <a:xfrm>
                <a:off x="4722812" y="1594341"/>
                <a:ext cx="2199371" cy="4819650"/>
              </a:xfrm>
              <a:custGeom>
                <a:avLst/>
                <a:gdLst>
                  <a:gd name="connsiteX0" fmla="*/ 0 w 1937027"/>
                  <a:gd name="connsiteY0" fmla="*/ 193703 h 4819650"/>
                  <a:gd name="connsiteX1" fmla="*/ 193703 w 1937027"/>
                  <a:gd name="connsiteY1" fmla="*/ 0 h 4819650"/>
                  <a:gd name="connsiteX2" fmla="*/ 1743324 w 1937027"/>
                  <a:gd name="connsiteY2" fmla="*/ 0 h 4819650"/>
                  <a:gd name="connsiteX3" fmla="*/ 1937027 w 1937027"/>
                  <a:gd name="connsiteY3" fmla="*/ 193703 h 4819650"/>
                  <a:gd name="connsiteX4" fmla="*/ 1937027 w 1937027"/>
                  <a:gd name="connsiteY4" fmla="*/ 4625947 h 4819650"/>
                  <a:gd name="connsiteX5" fmla="*/ 1743324 w 1937027"/>
                  <a:gd name="connsiteY5" fmla="*/ 4819650 h 4819650"/>
                  <a:gd name="connsiteX6" fmla="*/ 193703 w 1937027"/>
                  <a:gd name="connsiteY6" fmla="*/ 4819650 h 4819650"/>
                  <a:gd name="connsiteX7" fmla="*/ 0 w 1937027"/>
                  <a:gd name="connsiteY7" fmla="*/ 4625947 h 4819650"/>
                  <a:gd name="connsiteX8" fmla="*/ 0 w 1937027"/>
                  <a:gd name="connsiteY8" fmla="*/ 193703 h 481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37027" h="4819650">
                    <a:moveTo>
                      <a:pt x="0" y="193703"/>
                    </a:moveTo>
                    <a:cubicBezTo>
                      <a:pt x="0" y="86724"/>
                      <a:pt x="86724" y="0"/>
                      <a:pt x="193703" y="0"/>
                    </a:cubicBezTo>
                    <a:lnTo>
                      <a:pt x="1743324" y="0"/>
                    </a:lnTo>
                    <a:cubicBezTo>
                      <a:pt x="1850303" y="0"/>
                      <a:pt x="1937027" y="86724"/>
                      <a:pt x="1937027" y="193703"/>
                    </a:cubicBezTo>
                    <a:lnTo>
                      <a:pt x="1937027" y="4625947"/>
                    </a:lnTo>
                    <a:cubicBezTo>
                      <a:pt x="1937027" y="4732926"/>
                      <a:pt x="1850303" y="4819650"/>
                      <a:pt x="1743324" y="4819650"/>
                    </a:cubicBezTo>
                    <a:lnTo>
                      <a:pt x="193703" y="4819650"/>
                    </a:lnTo>
                    <a:cubicBezTo>
                      <a:pt x="86724" y="4819650"/>
                      <a:pt x="0" y="4732926"/>
                      <a:pt x="0" y="4625947"/>
                    </a:cubicBezTo>
                    <a:lnTo>
                      <a:pt x="0" y="193703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z="-190500" extrusionH="12700" prstMaterial="plastic"/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dk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7630" tIns="87630" rIns="87630" bIns="3461385" numCol="1" spcCol="1270" anchor="ctr" anchorCtr="0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3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24" name="Freeform 21"/>
              <p:cNvSpPr/>
              <p:nvPr/>
            </p:nvSpPr>
            <p:spPr>
              <a:xfrm>
                <a:off x="5178859" y="3040353"/>
                <a:ext cx="1549622" cy="702120"/>
              </a:xfrm>
              <a:custGeom>
                <a:avLst/>
                <a:gdLst>
                  <a:gd name="connsiteX0" fmla="*/ 0 w 1549622"/>
                  <a:gd name="connsiteY0" fmla="*/ 70212 h 702120"/>
                  <a:gd name="connsiteX1" fmla="*/ 70212 w 1549622"/>
                  <a:gd name="connsiteY1" fmla="*/ 0 h 702120"/>
                  <a:gd name="connsiteX2" fmla="*/ 1479410 w 1549622"/>
                  <a:gd name="connsiteY2" fmla="*/ 0 h 702120"/>
                  <a:gd name="connsiteX3" fmla="*/ 1549622 w 1549622"/>
                  <a:gd name="connsiteY3" fmla="*/ 70212 h 702120"/>
                  <a:gd name="connsiteX4" fmla="*/ 1549622 w 1549622"/>
                  <a:gd name="connsiteY4" fmla="*/ 631908 h 702120"/>
                  <a:gd name="connsiteX5" fmla="*/ 1479410 w 1549622"/>
                  <a:gd name="connsiteY5" fmla="*/ 702120 h 702120"/>
                  <a:gd name="connsiteX6" fmla="*/ 70212 w 1549622"/>
                  <a:gd name="connsiteY6" fmla="*/ 702120 h 702120"/>
                  <a:gd name="connsiteX7" fmla="*/ 0 w 1549622"/>
                  <a:gd name="connsiteY7" fmla="*/ 631908 h 702120"/>
                  <a:gd name="connsiteX8" fmla="*/ 0 w 1549622"/>
                  <a:gd name="connsiteY8" fmla="*/ 70212 h 702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9622" h="702120">
                    <a:moveTo>
                      <a:pt x="0" y="70212"/>
                    </a:moveTo>
                    <a:cubicBezTo>
                      <a:pt x="0" y="31435"/>
                      <a:pt x="31435" y="0"/>
                      <a:pt x="70212" y="0"/>
                    </a:cubicBezTo>
                    <a:lnTo>
                      <a:pt x="1479410" y="0"/>
                    </a:lnTo>
                    <a:cubicBezTo>
                      <a:pt x="1518187" y="0"/>
                      <a:pt x="1549622" y="31435"/>
                      <a:pt x="1549622" y="70212"/>
                    </a:cubicBezTo>
                    <a:lnTo>
                      <a:pt x="1549622" y="631908"/>
                    </a:lnTo>
                    <a:cubicBezTo>
                      <a:pt x="1549622" y="670685"/>
                      <a:pt x="1518187" y="702120"/>
                      <a:pt x="1479410" y="702120"/>
                    </a:cubicBezTo>
                    <a:lnTo>
                      <a:pt x="70212" y="702120"/>
                    </a:lnTo>
                    <a:cubicBezTo>
                      <a:pt x="31435" y="702120"/>
                      <a:pt x="0" y="670685"/>
                      <a:pt x="0" y="631908"/>
                    </a:cubicBezTo>
                    <a:lnTo>
                      <a:pt x="0" y="70212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124" tIns="47234" rIns="56124" bIns="47234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Update Management</a:t>
                </a:r>
                <a:endParaRPr lang="en-US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25" name="Freeform 22"/>
              <p:cNvSpPr/>
              <p:nvPr/>
            </p:nvSpPr>
            <p:spPr>
              <a:xfrm>
                <a:off x="5178859" y="3850492"/>
                <a:ext cx="1549622" cy="702120"/>
              </a:xfrm>
              <a:custGeom>
                <a:avLst/>
                <a:gdLst>
                  <a:gd name="connsiteX0" fmla="*/ 0 w 1549622"/>
                  <a:gd name="connsiteY0" fmla="*/ 70212 h 702120"/>
                  <a:gd name="connsiteX1" fmla="*/ 70212 w 1549622"/>
                  <a:gd name="connsiteY1" fmla="*/ 0 h 702120"/>
                  <a:gd name="connsiteX2" fmla="*/ 1479410 w 1549622"/>
                  <a:gd name="connsiteY2" fmla="*/ 0 h 702120"/>
                  <a:gd name="connsiteX3" fmla="*/ 1549622 w 1549622"/>
                  <a:gd name="connsiteY3" fmla="*/ 70212 h 702120"/>
                  <a:gd name="connsiteX4" fmla="*/ 1549622 w 1549622"/>
                  <a:gd name="connsiteY4" fmla="*/ 631908 h 702120"/>
                  <a:gd name="connsiteX5" fmla="*/ 1479410 w 1549622"/>
                  <a:gd name="connsiteY5" fmla="*/ 702120 h 702120"/>
                  <a:gd name="connsiteX6" fmla="*/ 70212 w 1549622"/>
                  <a:gd name="connsiteY6" fmla="*/ 702120 h 702120"/>
                  <a:gd name="connsiteX7" fmla="*/ 0 w 1549622"/>
                  <a:gd name="connsiteY7" fmla="*/ 631908 h 702120"/>
                  <a:gd name="connsiteX8" fmla="*/ 0 w 1549622"/>
                  <a:gd name="connsiteY8" fmla="*/ 70212 h 702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9622" h="702120">
                    <a:moveTo>
                      <a:pt x="0" y="70212"/>
                    </a:moveTo>
                    <a:cubicBezTo>
                      <a:pt x="0" y="31435"/>
                      <a:pt x="31435" y="0"/>
                      <a:pt x="70212" y="0"/>
                    </a:cubicBezTo>
                    <a:lnTo>
                      <a:pt x="1479410" y="0"/>
                    </a:lnTo>
                    <a:cubicBezTo>
                      <a:pt x="1518187" y="0"/>
                      <a:pt x="1549622" y="31435"/>
                      <a:pt x="1549622" y="70212"/>
                    </a:cubicBezTo>
                    <a:lnTo>
                      <a:pt x="1549622" y="631908"/>
                    </a:lnTo>
                    <a:cubicBezTo>
                      <a:pt x="1549622" y="670685"/>
                      <a:pt x="1518187" y="702120"/>
                      <a:pt x="1479410" y="702120"/>
                    </a:cubicBezTo>
                    <a:lnTo>
                      <a:pt x="70212" y="702120"/>
                    </a:lnTo>
                    <a:cubicBezTo>
                      <a:pt x="31435" y="702120"/>
                      <a:pt x="0" y="670685"/>
                      <a:pt x="0" y="631908"/>
                    </a:cubicBezTo>
                    <a:lnTo>
                      <a:pt x="0" y="70212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124" tIns="47234" rIns="56124" bIns="47234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Dynamic Optimization</a:t>
                </a:r>
                <a:endParaRPr lang="en-US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26" name="Freeform 23"/>
              <p:cNvSpPr/>
              <p:nvPr/>
            </p:nvSpPr>
            <p:spPr>
              <a:xfrm>
                <a:off x="5178859" y="4660631"/>
                <a:ext cx="1549622" cy="702120"/>
              </a:xfrm>
              <a:custGeom>
                <a:avLst/>
                <a:gdLst>
                  <a:gd name="connsiteX0" fmla="*/ 0 w 1549622"/>
                  <a:gd name="connsiteY0" fmla="*/ 70212 h 702120"/>
                  <a:gd name="connsiteX1" fmla="*/ 70212 w 1549622"/>
                  <a:gd name="connsiteY1" fmla="*/ 0 h 702120"/>
                  <a:gd name="connsiteX2" fmla="*/ 1479410 w 1549622"/>
                  <a:gd name="connsiteY2" fmla="*/ 0 h 702120"/>
                  <a:gd name="connsiteX3" fmla="*/ 1549622 w 1549622"/>
                  <a:gd name="connsiteY3" fmla="*/ 70212 h 702120"/>
                  <a:gd name="connsiteX4" fmla="*/ 1549622 w 1549622"/>
                  <a:gd name="connsiteY4" fmla="*/ 631908 h 702120"/>
                  <a:gd name="connsiteX5" fmla="*/ 1479410 w 1549622"/>
                  <a:gd name="connsiteY5" fmla="*/ 702120 h 702120"/>
                  <a:gd name="connsiteX6" fmla="*/ 70212 w 1549622"/>
                  <a:gd name="connsiteY6" fmla="*/ 702120 h 702120"/>
                  <a:gd name="connsiteX7" fmla="*/ 0 w 1549622"/>
                  <a:gd name="connsiteY7" fmla="*/ 631908 h 702120"/>
                  <a:gd name="connsiteX8" fmla="*/ 0 w 1549622"/>
                  <a:gd name="connsiteY8" fmla="*/ 70212 h 702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9622" h="702120">
                    <a:moveTo>
                      <a:pt x="0" y="70212"/>
                    </a:moveTo>
                    <a:cubicBezTo>
                      <a:pt x="0" y="31435"/>
                      <a:pt x="31435" y="0"/>
                      <a:pt x="70212" y="0"/>
                    </a:cubicBezTo>
                    <a:lnTo>
                      <a:pt x="1479410" y="0"/>
                    </a:lnTo>
                    <a:cubicBezTo>
                      <a:pt x="1518187" y="0"/>
                      <a:pt x="1549622" y="31435"/>
                      <a:pt x="1549622" y="70212"/>
                    </a:cubicBezTo>
                    <a:lnTo>
                      <a:pt x="1549622" y="631908"/>
                    </a:lnTo>
                    <a:cubicBezTo>
                      <a:pt x="1549622" y="670685"/>
                      <a:pt x="1518187" y="702120"/>
                      <a:pt x="1479410" y="702120"/>
                    </a:cubicBezTo>
                    <a:lnTo>
                      <a:pt x="70212" y="702120"/>
                    </a:lnTo>
                    <a:cubicBezTo>
                      <a:pt x="31435" y="702120"/>
                      <a:pt x="0" y="670685"/>
                      <a:pt x="0" y="631908"/>
                    </a:cubicBezTo>
                    <a:lnTo>
                      <a:pt x="0" y="70212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124" tIns="47234" rIns="56124" bIns="47234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Power Management</a:t>
                </a:r>
                <a:endParaRPr lang="en-US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27" name="Freeform 24"/>
              <p:cNvSpPr/>
              <p:nvPr/>
            </p:nvSpPr>
            <p:spPr>
              <a:xfrm>
                <a:off x="5178859" y="5470770"/>
                <a:ext cx="1549622" cy="702120"/>
              </a:xfrm>
              <a:custGeom>
                <a:avLst/>
                <a:gdLst>
                  <a:gd name="connsiteX0" fmla="*/ 0 w 1549622"/>
                  <a:gd name="connsiteY0" fmla="*/ 70212 h 702120"/>
                  <a:gd name="connsiteX1" fmla="*/ 70212 w 1549622"/>
                  <a:gd name="connsiteY1" fmla="*/ 0 h 702120"/>
                  <a:gd name="connsiteX2" fmla="*/ 1479410 w 1549622"/>
                  <a:gd name="connsiteY2" fmla="*/ 0 h 702120"/>
                  <a:gd name="connsiteX3" fmla="*/ 1549622 w 1549622"/>
                  <a:gd name="connsiteY3" fmla="*/ 70212 h 702120"/>
                  <a:gd name="connsiteX4" fmla="*/ 1549622 w 1549622"/>
                  <a:gd name="connsiteY4" fmla="*/ 631908 h 702120"/>
                  <a:gd name="connsiteX5" fmla="*/ 1479410 w 1549622"/>
                  <a:gd name="connsiteY5" fmla="*/ 702120 h 702120"/>
                  <a:gd name="connsiteX6" fmla="*/ 70212 w 1549622"/>
                  <a:gd name="connsiteY6" fmla="*/ 702120 h 702120"/>
                  <a:gd name="connsiteX7" fmla="*/ 0 w 1549622"/>
                  <a:gd name="connsiteY7" fmla="*/ 631908 h 702120"/>
                  <a:gd name="connsiteX8" fmla="*/ 0 w 1549622"/>
                  <a:gd name="connsiteY8" fmla="*/ 70212 h 702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9622" h="702120">
                    <a:moveTo>
                      <a:pt x="0" y="70212"/>
                    </a:moveTo>
                    <a:cubicBezTo>
                      <a:pt x="0" y="31435"/>
                      <a:pt x="31435" y="0"/>
                      <a:pt x="70212" y="0"/>
                    </a:cubicBezTo>
                    <a:lnTo>
                      <a:pt x="1479410" y="0"/>
                    </a:lnTo>
                    <a:cubicBezTo>
                      <a:pt x="1518187" y="0"/>
                      <a:pt x="1549622" y="31435"/>
                      <a:pt x="1549622" y="70212"/>
                    </a:cubicBezTo>
                    <a:lnTo>
                      <a:pt x="1549622" y="631908"/>
                    </a:lnTo>
                    <a:cubicBezTo>
                      <a:pt x="1549622" y="670685"/>
                      <a:pt x="1518187" y="702120"/>
                      <a:pt x="1479410" y="702120"/>
                    </a:cubicBezTo>
                    <a:lnTo>
                      <a:pt x="70212" y="702120"/>
                    </a:lnTo>
                    <a:cubicBezTo>
                      <a:pt x="31435" y="702120"/>
                      <a:pt x="0" y="670685"/>
                      <a:pt x="0" y="631908"/>
                    </a:cubicBezTo>
                    <a:lnTo>
                      <a:pt x="0" y="70212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124" tIns="47234" rIns="56124" bIns="47234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Monitoring Integration</a:t>
                </a:r>
                <a:endParaRPr lang="en-US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</p:grpSp>
        <p:sp>
          <p:nvSpPr>
            <p:cNvPr id="17" name="TextBox 14"/>
            <p:cNvSpPr txBox="1"/>
            <p:nvPr/>
          </p:nvSpPr>
          <p:spPr>
            <a:xfrm>
              <a:off x="3278154" y="2057400"/>
              <a:ext cx="3273458" cy="498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</a:pPr>
              <a:r>
                <a:rPr lang="en-US" b="1" dirty="0">
                  <a:solidFill>
                    <a:prstClr val="black"/>
                  </a:solidFill>
                </a:rPr>
                <a:t>Fabric </a:t>
              </a:r>
              <a:endParaRPr lang="en-US" b="1" dirty="0" smtClean="0">
                <a:solidFill>
                  <a:prstClr val="black"/>
                </a:solidFill>
              </a:endParaRPr>
            </a:p>
            <a:p>
              <a:pPr algn="ctr" defTabSz="1022350">
                <a:lnSpc>
                  <a:spcPct val="90000"/>
                </a:lnSpc>
                <a:spcBef>
                  <a:spcPct val="0"/>
                </a:spcBef>
              </a:pPr>
              <a:r>
                <a:rPr lang="en-US" b="1" dirty="0" smtClean="0">
                  <a:solidFill>
                    <a:prstClr val="black"/>
                  </a:solidFill>
                </a:rPr>
                <a:t>Management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"/>
          <p:cNvGrpSpPr/>
          <p:nvPr/>
        </p:nvGrpSpPr>
        <p:grpSpPr>
          <a:xfrm>
            <a:off x="7164288" y="705090"/>
            <a:ext cx="1856521" cy="5369831"/>
            <a:chOff x="7229315" y="1257481"/>
            <a:chExt cx="4164516" cy="5369831"/>
          </a:xfrm>
        </p:grpSpPr>
        <p:graphicFrame>
          <p:nvGraphicFramePr>
            <p:cNvPr id="29" name="Diagram 3"/>
            <p:cNvGraphicFramePr/>
            <p:nvPr>
              <p:extLst>
                <p:ext uri="{D42A27DB-BD31-4B8C-83A1-F6EECF244321}">
                  <p14:modId xmlns:p14="http://schemas.microsoft.com/office/powerpoint/2010/main" val="2516247696"/>
                </p:ext>
              </p:extLst>
            </p:nvPr>
          </p:nvGraphicFramePr>
          <p:xfrm>
            <a:off x="7229315" y="1807662"/>
            <a:ext cx="4164515" cy="48196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30" name="Rectangle 4"/>
            <p:cNvSpPr/>
            <p:nvPr/>
          </p:nvSpPr>
          <p:spPr>
            <a:xfrm>
              <a:off x="7229316" y="1257481"/>
              <a:ext cx="4164515" cy="53340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prstClr val="black"/>
                  </a:solidFill>
                </a:rPr>
                <a:t>Services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1" name="Textfeld 30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 smtClean="0">
                <a:solidFill>
                  <a:prstClr val="black"/>
                </a:solidFill>
              </a:rPr>
              <a:t>VMM 2012: Investment Areas</a:t>
            </a:r>
            <a:endParaRPr lang="de-DE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6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en-US" dirty="0"/>
              <a:t>Das </a:t>
            </a:r>
            <a:r>
              <a:rPr lang="en-US" dirty="0" err="1"/>
              <a:t>neue</a:t>
            </a:r>
            <a:r>
              <a:rPr lang="en-US" dirty="0"/>
              <a:t> User </a:t>
            </a:r>
            <a:r>
              <a:rPr lang="en-US" dirty="0" smtClean="0"/>
              <a:t>Interface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1268760"/>
            <a:ext cx="5604103" cy="420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chtungspfeil 5"/>
          <p:cNvSpPr/>
          <p:nvPr/>
        </p:nvSpPr>
        <p:spPr>
          <a:xfrm>
            <a:off x="308912" y="4293096"/>
            <a:ext cx="1836712" cy="432048"/>
          </a:xfrm>
          <a:prstGeom prst="homePlat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Workspaces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ichtungspfeil 6"/>
          <p:cNvSpPr/>
          <p:nvPr/>
        </p:nvSpPr>
        <p:spPr>
          <a:xfrm>
            <a:off x="308912" y="2636912"/>
            <a:ext cx="1836712" cy="432048"/>
          </a:xfrm>
          <a:prstGeom prst="homePlat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Navigation Pane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ichtungspfeil 7"/>
          <p:cNvSpPr/>
          <p:nvPr/>
        </p:nvSpPr>
        <p:spPr>
          <a:xfrm>
            <a:off x="308912" y="1422870"/>
            <a:ext cx="1836712" cy="432048"/>
          </a:xfrm>
          <a:prstGeom prst="homePlat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Ribbon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ichtungspfeil 8"/>
          <p:cNvSpPr/>
          <p:nvPr/>
        </p:nvSpPr>
        <p:spPr>
          <a:xfrm flipH="1">
            <a:off x="7092565" y="2492896"/>
            <a:ext cx="1836712" cy="432048"/>
          </a:xfrm>
          <a:prstGeom prst="homePlat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View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ichtungspfeil 9"/>
          <p:cNvSpPr/>
          <p:nvPr/>
        </p:nvSpPr>
        <p:spPr>
          <a:xfrm flipH="1">
            <a:off x="7092565" y="4077072"/>
            <a:ext cx="1836712" cy="432048"/>
          </a:xfrm>
          <a:prstGeom prst="homePlat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Detail Pane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7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5442" y="-50899"/>
            <a:ext cx="8229600" cy="887611"/>
          </a:xfrm>
        </p:spPr>
        <p:txBody>
          <a:bodyPr/>
          <a:lstStyle/>
          <a:p>
            <a:r>
              <a:rPr lang="de-DE" dirty="0" smtClean="0"/>
              <a:t>Dynamic </a:t>
            </a:r>
            <a:r>
              <a:rPr lang="de-DE" dirty="0" err="1" smtClean="0"/>
              <a:t>Optimization</a:t>
            </a:r>
            <a:endParaRPr lang="de-DE" dirty="0"/>
          </a:p>
        </p:txBody>
      </p:sp>
      <p:sp>
        <p:nvSpPr>
          <p:cNvPr id="16" name="Inhaltsplatzhalter 15"/>
          <p:cNvSpPr>
            <a:spLocks noGrp="1"/>
          </p:cNvSpPr>
          <p:nvPr>
            <p:ph idx="1"/>
          </p:nvPr>
        </p:nvSpPr>
        <p:spPr>
          <a:xfrm>
            <a:off x="0" y="1092102"/>
            <a:ext cx="6156176" cy="5034062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Das Ziel ist es, die Last im Cluster gleichmäßig zu verteilen</a:t>
            </a:r>
          </a:p>
          <a:p>
            <a:pPr>
              <a:lnSpc>
                <a:spcPct val="110000"/>
              </a:lnSpc>
            </a:pPr>
            <a:r>
              <a:rPr lang="de-DE" dirty="0"/>
              <a:t>Voraussetzung ist ein Cluster </a:t>
            </a:r>
            <a:r>
              <a:rPr lang="de-DE" dirty="0" smtClean="0"/>
              <a:t>mit Livemigration</a:t>
            </a: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Verhalten ist über </a:t>
            </a:r>
            <a:r>
              <a:rPr lang="de-DE" dirty="0" smtClean="0"/>
              <a:t>die "Aggressivität“ </a:t>
            </a:r>
            <a:r>
              <a:rPr lang="de-DE" dirty="0"/>
              <a:t>einstellbar</a:t>
            </a:r>
          </a:p>
          <a:p>
            <a:pPr lvl="1"/>
            <a:r>
              <a:rPr lang="de-DE" dirty="0"/>
              <a:t>High -&gt; Cluster wird stark ausbalanciert</a:t>
            </a:r>
          </a:p>
          <a:p>
            <a:pPr lvl="1"/>
            <a:r>
              <a:rPr lang="de-DE" dirty="0"/>
              <a:t>Low -&gt; nur in drastischen Fällen</a:t>
            </a:r>
          </a:p>
          <a:p>
            <a:pPr lvl="1"/>
            <a:r>
              <a:rPr lang="de-DE" dirty="0"/>
              <a:t>Aus –&gt; keine Dynamische Optimierung</a:t>
            </a:r>
          </a:p>
          <a:p>
            <a:endParaRPr lang="de-DE" dirty="0"/>
          </a:p>
        </p:txBody>
      </p:sp>
      <p:pic>
        <p:nvPicPr>
          <p:cNvPr id="4" name="Picture 6" descr="C:\Users\fl\Desktop\Bild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358" y="1335406"/>
            <a:ext cx="3140821" cy="207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fl\Desktop\Powerkurs\server verschieben\VM Online einzel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318" y="1267291"/>
            <a:ext cx="1082285" cy="63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fl\Desktop\Powerkurs\server verschieben\VM Online einzel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57" y="1547884"/>
            <a:ext cx="1082285" cy="63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fl\Desktop\Bild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531" y="4267594"/>
            <a:ext cx="3140821" cy="207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fl\Desktop\Powerkurs\server verschieben\VM Online einzel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485" y="1092101"/>
            <a:ext cx="1082285" cy="63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fl\Desktop\Powerkurs\server verschieben\VM Online einzel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139" y="1547884"/>
            <a:ext cx="1082285" cy="63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fl\Desktop\Powerkurs\server verschieben\VM Online einzel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553" y="1828476"/>
            <a:ext cx="1082285" cy="63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fl\Desktop\Powerkurs\server verschieben\VM Online einzel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306" y="1372694"/>
            <a:ext cx="1082285" cy="63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83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18 0.42749 " pathEditMode="relative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18 0.42749 " pathEditMode="relative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18 0.42749 " pathEditMode="relative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fl\Desktop\robo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36" y="692696"/>
            <a:ext cx="3539492" cy="4850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bgerundete rechteckige Legende 5"/>
          <p:cNvSpPr/>
          <p:nvPr/>
        </p:nvSpPr>
        <p:spPr>
          <a:xfrm>
            <a:off x="4799372" y="879376"/>
            <a:ext cx="3834172" cy="3600400"/>
          </a:xfrm>
          <a:prstGeom prst="wedgeRoundRectCallout">
            <a:avLst>
              <a:gd name="adj1" fmla="val -85048"/>
              <a:gd name="adj2" fmla="val -31112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925640" y="1458922"/>
            <a:ext cx="37079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de-DE" sz="54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040176" y="1239416"/>
            <a:ext cx="34563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de-DE" sz="5400" b="1" dirty="0" smtClean="0">
              <a:ln w="50800"/>
              <a:solidFill>
                <a:prstClr val="white">
                  <a:shade val="50000"/>
                </a:prstClr>
              </a:solidFill>
            </a:endParaRPr>
          </a:p>
          <a:p>
            <a:pPr algn="ctr"/>
            <a:r>
              <a:rPr lang="de-DE" sz="5400" b="1" dirty="0" smtClean="0">
                <a:ln w="50800"/>
                <a:solidFill>
                  <a:prstClr val="white">
                    <a:shade val="50000"/>
                  </a:prstClr>
                </a:solidFill>
              </a:rPr>
              <a:t>Fragen?</a:t>
            </a:r>
            <a:endParaRPr lang="en-US" sz="5400" b="1" dirty="0">
              <a:ln w="50800"/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2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Fragerunde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556792"/>
            <a:ext cx="6995120" cy="4525963"/>
          </a:xfrm>
        </p:spPr>
        <p:txBody>
          <a:bodyPr/>
          <a:lstStyle/>
          <a:p>
            <a:r>
              <a:rPr lang="de-DE" dirty="0" smtClean="0"/>
              <a:t>Wer setzt bereits </a:t>
            </a:r>
            <a:r>
              <a:rPr lang="de-DE" dirty="0" err="1" smtClean="0"/>
              <a:t>Servervirtualisierung</a:t>
            </a:r>
            <a:r>
              <a:rPr lang="de-DE" dirty="0" smtClean="0"/>
              <a:t> ein?</a:t>
            </a:r>
          </a:p>
          <a:p>
            <a:r>
              <a:rPr lang="de-DE" dirty="0" smtClean="0"/>
              <a:t>Verteilung Hyper-V vs. </a:t>
            </a:r>
            <a:r>
              <a:rPr lang="de-DE" dirty="0" err="1" smtClean="0"/>
              <a:t>VMWare</a:t>
            </a:r>
            <a:r>
              <a:rPr lang="de-DE" dirty="0" smtClean="0"/>
              <a:t> vs. Citrix?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/>
              <a:t>Verteilung </a:t>
            </a:r>
            <a:r>
              <a:rPr lang="de-DE" dirty="0" err="1" smtClean="0"/>
              <a:t>Standalone</a:t>
            </a:r>
            <a:r>
              <a:rPr lang="de-DE" dirty="0" smtClean="0"/>
              <a:t> vs. Cluster?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Virtual </a:t>
            </a:r>
            <a:r>
              <a:rPr lang="de-DE" dirty="0" err="1" smtClean="0">
                <a:solidFill>
                  <a:schemeClr val="tx1"/>
                </a:solidFill>
              </a:rPr>
              <a:t>Machine</a:t>
            </a:r>
            <a:r>
              <a:rPr lang="de-DE" dirty="0" smtClean="0">
                <a:solidFill>
                  <a:schemeClr val="tx1"/>
                </a:solidFill>
              </a:rPr>
              <a:t> Manager?</a:t>
            </a:r>
          </a:p>
          <a:p>
            <a:endParaRPr lang="de-DE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1565" y="1196752"/>
            <a:ext cx="2472963" cy="338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30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Historie Microsoft Virtualisierung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62500" lnSpcReduction="20000"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2003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Microsoft kauft </a:t>
            </a:r>
            <a:r>
              <a:rPr lang="de-DE" dirty="0" err="1" smtClean="0">
                <a:solidFill>
                  <a:schemeClr val="tx1"/>
                </a:solidFill>
              </a:rPr>
              <a:t>Connectix</a:t>
            </a:r>
            <a:r>
              <a:rPr lang="de-DE" dirty="0" smtClean="0">
                <a:solidFill>
                  <a:schemeClr val="tx1"/>
                </a:solidFill>
              </a:rPr>
              <a:t> mit der Virtual PC Technologie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2004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Microsoft Virtual Server 2005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2005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Microsoft Virtual Server 2005 R2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2008 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Windows Server 2008 Hyper-V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Microsoft Hyper-V Server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2009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Windows Server 2008 R2 Hyper-V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Microsoft Hyper-V Server 2008 R2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2011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Windows Server 2008 R2 SP1 Hyper-V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Microsoft Hyper-V Server 2008 R2 SP1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cr\AppData\Local\Microsoft\Windows\Temporary Internet Files\Content.Outlook\YIK4VC7L\hyper-v-server-2008-r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585" y="5085184"/>
            <a:ext cx="2724150" cy="59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r\AppData\Local\Microsoft\Windows\Temporary Internet Files\Content.Outlook\YIK4VC7L\virtual-server-2005-r2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837" y="2132856"/>
            <a:ext cx="26670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29000"/>
            <a:ext cx="2786431" cy="1242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9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Hypervisor</a:t>
            </a:r>
            <a:r>
              <a:rPr lang="de-DE" dirty="0" smtClean="0">
                <a:solidFill>
                  <a:schemeClr val="tx1"/>
                </a:solidFill>
              </a:rPr>
              <a:t> Typen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42" y="1340768"/>
            <a:ext cx="6873614" cy="4680520"/>
          </a:xfrm>
        </p:spPr>
        <p:txBody>
          <a:bodyPr>
            <a:normAutofit fontScale="85000" lnSpcReduction="10000"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Type 1 (bare </a:t>
            </a:r>
            <a:r>
              <a:rPr lang="de-DE" dirty="0" err="1" smtClean="0">
                <a:solidFill>
                  <a:schemeClr val="tx1"/>
                </a:solidFill>
              </a:rPr>
              <a:t>metal</a:t>
            </a:r>
            <a:r>
              <a:rPr lang="de-DE" dirty="0" smtClean="0">
                <a:solidFill>
                  <a:schemeClr val="tx1"/>
                </a:solidFill>
              </a:rPr>
              <a:t>) oder Type 2 (</a:t>
            </a:r>
            <a:r>
              <a:rPr lang="de-DE" dirty="0" err="1" smtClean="0">
                <a:solidFill>
                  <a:schemeClr val="tx1"/>
                </a:solidFill>
              </a:rPr>
              <a:t>hosted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de-DE" dirty="0" smtClean="0"/>
              <a:t>Type 1 setzt direkt auf der Hardware auf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Type 2 nutzt Betriebssystem für Basisaufgaben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Beispiele für Type 1 </a:t>
            </a:r>
            <a:r>
              <a:rPr lang="de-DE" dirty="0" err="1" smtClean="0">
                <a:solidFill>
                  <a:schemeClr val="tx1"/>
                </a:solidFill>
              </a:rPr>
              <a:t>Hypervisor</a:t>
            </a:r>
            <a:r>
              <a:rPr lang="de-DE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Hyper-V</a:t>
            </a:r>
          </a:p>
          <a:p>
            <a:pPr lvl="1"/>
            <a:r>
              <a:rPr lang="de-DE" dirty="0" err="1" smtClean="0">
                <a:solidFill>
                  <a:schemeClr val="tx1"/>
                </a:solidFill>
              </a:rPr>
              <a:t>vSphere</a:t>
            </a:r>
            <a:endParaRPr lang="de-DE" dirty="0" smtClean="0">
              <a:solidFill>
                <a:schemeClr val="tx1"/>
              </a:solidFill>
            </a:endParaRPr>
          </a:p>
          <a:p>
            <a:pPr lvl="1"/>
            <a:r>
              <a:rPr lang="de-DE" dirty="0" err="1" smtClean="0">
                <a:solidFill>
                  <a:schemeClr val="tx1"/>
                </a:solidFill>
              </a:rPr>
              <a:t>XenServer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Beispiele für Type 2 </a:t>
            </a:r>
            <a:r>
              <a:rPr lang="de-DE" dirty="0" err="1" smtClean="0">
                <a:solidFill>
                  <a:schemeClr val="tx1"/>
                </a:solidFill>
              </a:rPr>
              <a:t>Hypervisor</a:t>
            </a:r>
            <a:r>
              <a:rPr lang="de-DE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Virtual Server 2005 R2 oder Virtual PC</a:t>
            </a:r>
          </a:p>
          <a:p>
            <a:pPr lvl="1"/>
            <a:r>
              <a:rPr lang="de-DE" dirty="0" err="1" smtClean="0">
                <a:solidFill>
                  <a:schemeClr val="tx1"/>
                </a:solidFill>
              </a:rPr>
              <a:t>VMWare</a:t>
            </a:r>
            <a:r>
              <a:rPr lang="de-DE" dirty="0" smtClean="0">
                <a:solidFill>
                  <a:schemeClr val="tx1"/>
                </a:solidFill>
              </a:rPr>
              <a:t> Server oder Workstation, </a:t>
            </a:r>
            <a:r>
              <a:rPr lang="de-DE" dirty="0" err="1" smtClean="0">
                <a:solidFill>
                  <a:schemeClr val="tx1"/>
                </a:solidFill>
              </a:rPr>
              <a:t>VMWare</a:t>
            </a:r>
            <a:r>
              <a:rPr lang="de-DE" dirty="0" smtClean="0">
                <a:solidFill>
                  <a:schemeClr val="tx1"/>
                </a:solidFill>
              </a:rPr>
              <a:t> Fusion</a:t>
            </a:r>
          </a:p>
        </p:txBody>
      </p:sp>
      <p:pic>
        <p:nvPicPr>
          <p:cNvPr id="6146" name="Picture 2" descr="http://upload.wikimedia.org/wikipedia/commons/e/e1/Hyperviseu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606" y="2708920"/>
            <a:ext cx="3451874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16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Line 4"/>
          <p:cNvSpPr>
            <a:spLocks noChangeShapeType="1"/>
          </p:cNvSpPr>
          <p:nvPr/>
        </p:nvSpPr>
        <p:spPr bwMode="auto">
          <a:xfrm flipH="1">
            <a:off x="5929312" y="1473200"/>
            <a:ext cx="0" cy="3632200"/>
          </a:xfrm>
          <a:prstGeom prst="line">
            <a:avLst/>
          </a:prstGeom>
          <a:noFill/>
          <a:ln w="28575">
            <a:solidFill>
              <a:srgbClr val="FFFFFF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76184" tIns="38091" rIns="76184" bIns="38091" anchor="ctr"/>
          <a:lstStyle/>
          <a:p>
            <a:pPr defTabSz="914363">
              <a:defRPr/>
            </a:pPr>
            <a:endParaRPr lang="en-US" b="1">
              <a:solidFill>
                <a:srgbClr val="5EA7EA"/>
              </a:solidFill>
              <a:ea typeface="ＭＳ Ｐゴシック" pitchFamily="34" charset="-128"/>
              <a:cs typeface="Segoe UI" pitchFamily="34" charset="0"/>
            </a:endParaRPr>
          </a:p>
        </p:txBody>
      </p:sp>
      <p:sp>
        <p:nvSpPr>
          <p:cNvPr id="100" name="Line 4"/>
          <p:cNvSpPr>
            <a:spLocks noChangeShapeType="1"/>
          </p:cNvSpPr>
          <p:nvPr/>
        </p:nvSpPr>
        <p:spPr bwMode="auto">
          <a:xfrm flipH="1">
            <a:off x="4151312" y="1473200"/>
            <a:ext cx="0" cy="3632200"/>
          </a:xfrm>
          <a:prstGeom prst="line">
            <a:avLst/>
          </a:prstGeom>
          <a:noFill/>
          <a:ln w="28575">
            <a:solidFill>
              <a:srgbClr val="FFFFFF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76184" tIns="38091" rIns="76184" bIns="38091" anchor="ctr"/>
          <a:lstStyle/>
          <a:p>
            <a:pPr defTabSz="914363">
              <a:defRPr/>
            </a:pPr>
            <a:endParaRPr lang="en-US" b="1">
              <a:solidFill>
                <a:srgbClr val="5EA7EA"/>
              </a:solidFill>
              <a:ea typeface="ＭＳ Ｐゴシック" pitchFamily="34" charset="-128"/>
              <a:cs typeface="Segoe UI" pitchFamily="34" charset="0"/>
            </a:endParaRPr>
          </a:p>
        </p:txBody>
      </p:sp>
      <p:sp>
        <p:nvSpPr>
          <p:cNvPr id="99" name="Line 4"/>
          <p:cNvSpPr>
            <a:spLocks noChangeShapeType="1"/>
          </p:cNvSpPr>
          <p:nvPr/>
        </p:nvSpPr>
        <p:spPr bwMode="auto">
          <a:xfrm flipH="1">
            <a:off x="2373312" y="1460500"/>
            <a:ext cx="0" cy="3634740"/>
          </a:xfrm>
          <a:prstGeom prst="line">
            <a:avLst/>
          </a:prstGeom>
          <a:noFill/>
          <a:ln w="28575">
            <a:solidFill>
              <a:srgbClr val="FFFFFF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76184" tIns="38091" rIns="76184" bIns="38091" anchor="ctr"/>
          <a:lstStyle/>
          <a:p>
            <a:pPr defTabSz="914363">
              <a:defRPr/>
            </a:pPr>
            <a:endParaRPr lang="en-US" b="1">
              <a:solidFill>
                <a:srgbClr val="5EA7EA"/>
              </a:solidFill>
              <a:ea typeface="ＭＳ Ｐゴシック" pitchFamily="34" charset="-128"/>
              <a:cs typeface="Segoe UI" pitchFamily="34" charset="0"/>
            </a:endParaRPr>
          </a:p>
        </p:txBody>
      </p:sp>
      <p:sp>
        <p:nvSpPr>
          <p:cNvPr id="55" name="Rounded Rectangle 5"/>
          <p:cNvSpPr/>
          <p:nvPr/>
        </p:nvSpPr>
        <p:spPr bwMode="auto">
          <a:xfrm>
            <a:off x="717827" y="3101841"/>
            <a:ext cx="1524000" cy="1933893"/>
          </a:xfrm>
          <a:prstGeom prst="roundRect">
            <a:avLst/>
          </a:prstGeom>
          <a:solidFill>
            <a:srgbClr val="3497AE"/>
          </a:solidFill>
          <a:ln w="19050" cap="flat" cmpd="sng" algn="ctr">
            <a:solidFill>
              <a:srgbClr val="3497AE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109709" tIns="54854" rIns="109709" bIns="54854" numCol="1" rtlCol="0" anchor="t" anchorCtr="0" compatLnSpc="1">
            <a:prstTxWarp prst="textNoShape">
              <a:avLst/>
            </a:prstTxWarp>
          </a:bodyPr>
          <a:lstStyle/>
          <a:p>
            <a:pPr algn="ctr" defTabSz="801073"/>
            <a:r>
              <a:rPr lang="en-US" sz="1300" b="1" kern="0" dirty="0">
                <a:solidFill>
                  <a:srgbClr val="FFFFFF"/>
                </a:solidFill>
                <a:ea typeface="ＭＳ Ｐゴシック" pitchFamily="34" charset="-128"/>
              </a:rPr>
              <a:t>Windows Server 2008 /R2</a:t>
            </a:r>
          </a:p>
        </p:txBody>
      </p:sp>
      <p:sp>
        <p:nvSpPr>
          <p:cNvPr id="58" name="Rounded Rectangle 59"/>
          <p:cNvSpPr/>
          <p:nvPr/>
        </p:nvSpPr>
        <p:spPr bwMode="auto">
          <a:xfrm>
            <a:off x="1596137" y="3758319"/>
            <a:ext cx="597408" cy="549226"/>
          </a:xfrm>
          <a:prstGeom prst="roundRect">
            <a:avLst/>
          </a:prstGeom>
          <a:gradFill rotWithShape="1">
            <a:gsLst>
              <a:gs pos="0">
                <a:srgbClr val="4747B7">
                  <a:tint val="73000"/>
                  <a:satMod val="150000"/>
                </a:srgbClr>
              </a:gs>
              <a:gs pos="25000">
                <a:srgbClr val="4747B7">
                  <a:tint val="96000"/>
                  <a:shade val="80000"/>
                  <a:satMod val="105000"/>
                </a:srgbClr>
              </a:gs>
              <a:gs pos="38000">
                <a:srgbClr val="4747B7">
                  <a:tint val="96000"/>
                  <a:shade val="59000"/>
                  <a:satMod val="120000"/>
                </a:srgbClr>
              </a:gs>
              <a:gs pos="55000">
                <a:srgbClr val="4747B7">
                  <a:shade val="57000"/>
                  <a:satMod val="120000"/>
                </a:srgbClr>
              </a:gs>
              <a:gs pos="80000">
                <a:srgbClr val="4747B7">
                  <a:shade val="56000"/>
                  <a:satMod val="145000"/>
                </a:srgbClr>
              </a:gs>
              <a:gs pos="88000">
                <a:srgbClr val="4747B7">
                  <a:shade val="63000"/>
                  <a:satMod val="160000"/>
                </a:srgbClr>
              </a:gs>
              <a:gs pos="100000">
                <a:srgbClr val="4747B7">
                  <a:tint val="99555"/>
                  <a:satMod val="155000"/>
                </a:srgbClr>
              </a:gs>
            </a:gsLst>
            <a:lin ang="5400000" scaled="1"/>
          </a:gradFill>
          <a:ln w="9525" cap="flat" cmpd="sng" algn="ctr">
            <a:solidFill>
              <a:srgbClr val="4747B7">
                <a:shade val="60000"/>
                <a:satMod val="300000"/>
              </a:srgbClr>
            </a:solidFill>
            <a:prstDash val="solid"/>
            <a:headEnd type="none" w="med" len="med"/>
            <a:tailEnd type="none" w="med" len="med"/>
          </a:ln>
          <a:effectLst>
            <a:glow rad="70000">
              <a:srgbClr val="4747B7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vert="horz" wrap="square" lIns="91321" tIns="45661" rIns="91321" bIns="45661" numCol="1" rtlCol="0" anchor="ctr" anchorCtr="0" compatLnSpc="1">
            <a:prstTxWarp prst="textNoShape">
              <a:avLst/>
            </a:prstTxWarp>
          </a:bodyPr>
          <a:lstStyle/>
          <a:p>
            <a:pPr algn="ctr" defTabSz="801073"/>
            <a:r>
              <a:rPr lang="en-US" sz="1400" b="1" kern="0" dirty="0">
                <a:solidFill>
                  <a:srgbClr val="FFFFFF"/>
                </a:solidFill>
                <a:ea typeface="ＭＳ Ｐゴシック" pitchFamily="34" charset="-128"/>
              </a:rPr>
              <a:t>VSP</a:t>
            </a:r>
          </a:p>
        </p:txBody>
      </p:sp>
      <p:sp>
        <p:nvSpPr>
          <p:cNvPr id="57" name="Rounded Rectangle 5"/>
          <p:cNvSpPr/>
          <p:nvPr/>
        </p:nvSpPr>
        <p:spPr bwMode="auto">
          <a:xfrm>
            <a:off x="717827" y="3089991"/>
            <a:ext cx="6857932" cy="1933893"/>
          </a:xfrm>
          <a:prstGeom prst="roundRect">
            <a:avLst/>
          </a:prstGeom>
          <a:solidFill>
            <a:srgbClr val="3497AE"/>
          </a:solidFill>
          <a:ln w="19050" cap="flat" cmpd="sng" algn="ctr">
            <a:solidFill>
              <a:srgbClr val="3497AE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109709" tIns="54854" rIns="109709" bIns="54854" numCol="1" rtlCol="0" anchor="t" anchorCtr="0" compatLnSpc="1">
            <a:prstTxWarp prst="textNoShape">
              <a:avLst/>
            </a:prstTxWarp>
          </a:bodyPr>
          <a:lstStyle/>
          <a:p>
            <a:pPr algn="ctr" defTabSz="801073"/>
            <a:r>
              <a:rPr lang="en-US" sz="1600" b="1" kern="0" dirty="0" smtClean="0">
                <a:solidFill>
                  <a:srgbClr val="FFFFFF"/>
                </a:solidFill>
                <a:ea typeface="ＭＳ Ｐゴシック" pitchFamily="34" charset="-128"/>
              </a:rPr>
              <a:t>Windows </a:t>
            </a:r>
            <a:r>
              <a:rPr lang="en-US" sz="1600" b="1" kern="0" dirty="0">
                <a:solidFill>
                  <a:srgbClr val="FFFFFF"/>
                </a:solidFill>
                <a:ea typeface="ＭＳ Ｐゴシック" pitchFamily="34" charset="-128"/>
              </a:rPr>
              <a:t>Server </a:t>
            </a:r>
          </a:p>
          <a:p>
            <a:pPr algn="ctr" defTabSz="801073"/>
            <a:r>
              <a:rPr lang="en-US" sz="1600" b="1" kern="0" dirty="0" smtClean="0">
                <a:solidFill>
                  <a:srgbClr val="FFFFFF"/>
                </a:solidFill>
                <a:ea typeface="ＭＳ Ｐゴシック" pitchFamily="34" charset="-128"/>
              </a:rPr>
              <a:t>2008 </a:t>
            </a:r>
            <a:r>
              <a:rPr lang="en-US" sz="1600" b="1" kern="0" dirty="0">
                <a:solidFill>
                  <a:srgbClr val="FFFFFF"/>
                </a:solidFill>
                <a:ea typeface="ＭＳ Ｐゴシック" pitchFamily="34" charset="-128"/>
              </a:rPr>
              <a:t>/</a:t>
            </a:r>
            <a:r>
              <a:rPr lang="en-US" sz="1600" b="1" kern="0" dirty="0" smtClean="0">
                <a:solidFill>
                  <a:srgbClr val="FFFFFF"/>
                </a:solidFill>
                <a:ea typeface="ＭＳ Ｐゴシック" pitchFamily="34" charset="-128"/>
              </a:rPr>
              <a:t>R2</a:t>
            </a:r>
            <a:endParaRPr lang="en-US" sz="1600" b="1" kern="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 bwMode="auto">
          <a:xfrm>
            <a:off x="619125" y="171451"/>
            <a:ext cx="8149242" cy="64631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spAutoFit/>
          </a:bodyPr>
          <a:lstStyle/>
          <a:p>
            <a:pPr marL="342839" indent="-342839" defTabSz="-13870715">
              <a:lnSpc>
                <a:spcPct val="90000"/>
              </a:lnSpc>
              <a:defRPr/>
            </a:pPr>
            <a:r>
              <a:rPr lang="de-DE" sz="4000" spc="-100" dirty="0">
                <a:ln w="3175">
                  <a:noFill/>
                </a:ln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Hyper-V </a:t>
            </a:r>
            <a:r>
              <a:rPr lang="de-DE" sz="4000" spc="-100" dirty="0" smtClean="0">
                <a:ln w="3175">
                  <a:noFill/>
                </a:ln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Aufbau</a:t>
            </a:r>
            <a:endParaRPr lang="de-DE" sz="4000" spc="-100" dirty="0">
              <a:ln w="3175">
                <a:noFill/>
              </a:ln>
              <a:solidFill>
                <a:srgbClr val="0000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3" name="Rounded Rectangle 23"/>
          <p:cNvSpPr/>
          <p:nvPr/>
        </p:nvSpPr>
        <p:spPr bwMode="auto">
          <a:xfrm>
            <a:off x="2506849" y="1419105"/>
            <a:ext cx="1524000" cy="1524000"/>
          </a:xfrm>
          <a:prstGeom prst="roundRect">
            <a:avLst/>
          </a:prstGeom>
          <a:solidFill>
            <a:srgbClr val="E76429"/>
          </a:solidFill>
          <a:ln w="19050" cap="flat" cmpd="sng" algn="ctr">
            <a:solidFill>
              <a:srgbClr val="E76429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ctr" anchorCtr="0" compatLnSpc="1">
            <a:prstTxWarp prst="textNoShape">
              <a:avLst/>
            </a:prstTxWarp>
          </a:bodyPr>
          <a:lstStyle/>
          <a:p>
            <a:pPr algn="ctr" defTabSz="801073"/>
            <a:r>
              <a:rPr lang="en-US" sz="1600" b="1" kern="0" dirty="0">
                <a:solidFill>
                  <a:srgbClr val="FFFFFF"/>
                </a:solidFill>
                <a:ea typeface="ＭＳ Ｐゴシック" pitchFamily="34" charset="-128"/>
              </a:rPr>
              <a:t>Applications</a:t>
            </a:r>
          </a:p>
        </p:txBody>
      </p:sp>
      <p:sp>
        <p:nvSpPr>
          <p:cNvPr id="64" name="Rounded Rectangle 25"/>
          <p:cNvSpPr/>
          <p:nvPr/>
        </p:nvSpPr>
        <p:spPr bwMode="auto">
          <a:xfrm>
            <a:off x="4295868" y="1419105"/>
            <a:ext cx="1524000" cy="1524000"/>
          </a:xfrm>
          <a:prstGeom prst="roundRect">
            <a:avLst/>
          </a:prstGeom>
          <a:solidFill>
            <a:srgbClr val="E76429"/>
          </a:solidFill>
          <a:ln w="19050" cap="flat" cmpd="sng" algn="ctr">
            <a:solidFill>
              <a:srgbClr val="E76429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ctr" anchorCtr="0" compatLnSpc="1">
            <a:prstTxWarp prst="textNoShape">
              <a:avLst/>
            </a:prstTxWarp>
          </a:bodyPr>
          <a:lstStyle/>
          <a:p>
            <a:pPr algn="ctr" defTabSz="801073"/>
            <a:r>
              <a:rPr lang="en-US" sz="1600" b="1" kern="0" dirty="0">
                <a:solidFill>
                  <a:srgbClr val="FFFFFF"/>
                </a:solidFill>
                <a:ea typeface="ＭＳ Ｐゴシック" pitchFamily="34" charset="-128"/>
              </a:rPr>
              <a:t>Applications</a:t>
            </a:r>
          </a:p>
        </p:txBody>
      </p:sp>
      <p:sp>
        <p:nvSpPr>
          <p:cNvPr id="65" name="Rounded Rectangle 27"/>
          <p:cNvSpPr/>
          <p:nvPr/>
        </p:nvSpPr>
        <p:spPr bwMode="auto">
          <a:xfrm>
            <a:off x="6057282" y="1419105"/>
            <a:ext cx="1524000" cy="1524000"/>
          </a:xfrm>
          <a:prstGeom prst="roundRect">
            <a:avLst/>
          </a:prstGeom>
          <a:solidFill>
            <a:srgbClr val="E76429"/>
          </a:solidFill>
          <a:ln w="19050" cap="flat" cmpd="sng" algn="ctr">
            <a:solidFill>
              <a:srgbClr val="E76429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ctr" anchorCtr="0" compatLnSpc="1">
            <a:prstTxWarp prst="textNoShape">
              <a:avLst/>
            </a:prstTxWarp>
          </a:bodyPr>
          <a:lstStyle/>
          <a:p>
            <a:pPr algn="ctr" defTabSz="801073"/>
            <a:r>
              <a:rPr lang="en-US" sz="1600" b="1" kern="0" dirty="0">
                <a:solidFill>
                  <a:srgbClr val="FFFFFF"/>
                </a:solidFill>
                <a:ea typeface="ＭＳ Ｐゴシック" pitchFamily="34" charset="-128"/>
              </a:rPr>
              <a:t>Applications</a:t>
            </a:r>
          </a:p>
        </p:txBody>
      </p:sp>
      <p:sp>
        <p:nvSpPr>
          <p:cNvPr id="66" name="Rounded Rectangle 24"/>
          <p:cNvSpPr/>
          <p:nvPr/>
        </p:nvSpPr>
        <p:spPr bwMode="auto">
          <a:xfrm>
            <a:off x="4290346" y="3095514"/>
            <a:ext cx="1524000" cy="1928370"/>
          </a:xfrm>
          <a:prstGeom prst="roundRect">
            <a:avLst/>
          </a:prstGeom>
          <a:solidFill>
            <a:srgbClr val="3497AE"/>
          </a:solidFill>
          <a:ln w="19050" cap="flat" cmpd="sng" algn="ctr">
            <a:solidFill>
              <a:srgbClr val="3497AE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109709" tIns="54854" rIns="109709" bIns="54854" numCol="1" rtlCol="0" anchor="t" anchorCtr="0" compatLnSpc="1">
            <a:prstTxWarp prst="textNoShape">
              <a:avLst/>
            </a:prstTxWarp>
          </a:bodyPr>
          <a:lstStyle/>
          <a:p>
            <a:pPr algn="ctr" defTabSz="801073"/>
            <a:r>
              <a:rPr lang="en-US" sz="1300" b="1" kern="0" dirty="0">
                <a:solidFill>
                  <a:srgbClr val="FFFFFF"/>
                </a:solidFill>
                <a:ea typeface="ＭＳ Ｐゴシック" pitchFamily="34" charset="-128"/>
              </a:rPr>
              <a:t>Non-Hypervisor Aware OS</a:t>
            </a:r>
          </a:p>
        </p:txBody>
      </p:sp>
      <p:sp>
        <p:nvSpPr>
          <p:cNvPr id="76" name="Rounded Rectangle 74"/>
          <p:cNvSpPr/>
          <p:nvPr/>
        </p:nvSpPr>
        <p:spPr bwMode="auto">
          <a:xfrm>
            <a:off x="4591506" y="4644919"/>
            <a:ext cx="908304" cy="323088"/>
          </a:xfrm>
          <a:prstGeom prst="roundRect">
            <a:avLst/>
          </a:prstGeom>
          <a:gradFill rotWithShape="1">
            <a:gsLst>
              <a:gs pos="0">
                <a:srgbClr val="4747B7">
                  <a:tint val="73000"/>
                  <a:satMod val="150000"/>
                </a:srgbClr>
              </a:gs>
              <a:gs pos="25000">
                <a:srgbClr val="4747B7">
                  <a:tint val="96000"/>
                  <a:shade val="80000"/>
                  <a:satMod val="105000"/>
                </a:srgbClr>
              </a:gs>
              <a:gs pos="38000">
                <a:srgbClr val="4747B7">
                  <a:tint val="96000"/>
                  <a:shade val="59000"/>
                  <a:satMod val="120000"/>
                </a:srgbClr>
              </a:gs>
              <a:gs pos="55000">
                <a:srgbClr val="4747B7">
                  <a:shade val="57000"/>
                  <a:satMod val="120000"/>
                </a:srgbClr>
              </a:gs>
              <a:gs pos="80000">
                <a:srgbClr val="4747B7">
                  <a:shade val="56000"/>
                  <a:satMod val="145000"/>
                </a:srgbClr>
              </a:gs>
              <a:gs pos="88000">
                <a:srgbClr val="4747B7">
                  <a:shade val="63000"/>
                  <a:satMod val="160000"/>
                </a:srgbClr>
              </a:gs>
              <a:gs pos="100000">
                <a:srgbClr val="4747B7">
                  <a:tint val="99555"/>
                  <a:satMod val="155000"/>
                </a:srgbClr>
              </a:gs>
            </a:gsLst>
            <a:lin ang="5400000" scaled="1"/>
          </a:gradFill>
          <a:ln w="9525" cap="flat" cmpd="sng" algn="ctr">
            <a:solidFill>
              <a:srgbClr val="4747B7">
                <a:shade val="60000"/>
                <a:satMod val="300000"/>
              </a:srgbClr>
            </a:solidFill>
            <a:prstDash val="solid"/>
            <a:headEnd type="none" w="med" len="med"/>
            <a:tailEnd type="none" w="med" len="med"/>
          </a:ln>
          <a:effectLst>
            <a:glow rad="70000">
              <a:srgbClr val="4747B7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vert="horz" wrap="square" lIns="91321" tIns="45661" rIns="91321" bIns="45661" numCol="1" rtlCol="0" anchor="ctr" anchorCtr="0" compatLnSpc="1">
            <a:prstTxWarp prst="textNoShape">
              <a:avLst/>
            </a:prstTxWarp>
          </a:bodyPr>
          <a:lstStyle/>
          <a:p>
            <a:pPr algn="ctr" defTabSz="801073"/>
            <a:r>
              <a:rPr lang="en-US" sz="1200" b="1" kern="0" dirty="0">
                <a:solidFill>
                  <a:srgbClr val="FFFFFF"/>
                </a:solidFill>
                <a:ea typeface="ＭＳ Ｐゴシック" pitchFamily="34" charset="-128"/>
              </a:rPr>
              <a:t>Emulation</a:t>
            </a:r>
          </a:p>
        </p:txBody>
      </p:sp>
      <p:sp>
        <p:nvSpPr>
          <p:cNvPr id="77" name="Rounded Rectangle 3"/>
          <p:cNvSpPr/>
          <p:nvPr/>
        </p:nvSpPr>
        <p:spPr bwMode="auto">
          <a:xfrm>
            <a:off x="684697" y="5775739"/>
            <a:ext cx="7043588" cy="508000"/>
          </a:xfrm>
          <a:prstGeom prst="roundRect">
            <a:avLst/>
          </a:prstGeom>
          <a:solidFill>
            <a:srgbClr val="3497AC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20" tIns="45710" rIns="91420" bIns="45710" numCol="1" rtlCol="0" anchor="ctr" anchorCtr="0" compatLnSpc="1">
            <a:prstTxWarp prst="textNoShape">
              <a:avLst/>
            </a:prstTxWarp>
          </a:bodyPr>
          <a:lstStyle/>
          <a:p>
            <a:pPr algn="ctr" defTabSz="913938"/>
            <a:r>
              <a:rPr lang="en-US" sz="2100" b="1" dirty="0">
                <a:solidFill>
                  <a:srgbClr val="FFFFFF"/>
                </a:solidFill>
                <a:cs typeface="Segoe UI" pitchFamily="34" charset="0"/>
              </a:rPr>
              <a:t>“Designed for Windows” Server Hardware</a:t>
            </a:r>
          </a:p>
        </p:txBody>
      </p:sp>
      <p:sp>
        <p:nvSpPr>
          <p:cNvPr id="78" name="Rounded Rectangle 4"/>
          <p:cNvSpPr/>
          <p:nvPr/>
        </p:nvSpPr>
        <p:spPr bwMode="auto">
          <a:xfrm>
            <a:off x="685270" y="5162827"/>
            <a:ext cx="7043588" cy="508000"/>
          </a:xfrm>
          <a:prstGeom prst="roundRect">
            <a:avLst/>
          </a:prstGeom>
          <a:gradFill rotWithShape="1">
            <a:gsLst>
              <a:gs pos="0">
                <a:srgbClr val="4747B7">
                  <a:tint val="73000"/>
                  <a:satMod val="150000"/>
                </a:srgbClr>
              </a:gs>
              <a:gs pos="25000">
                <a:srgbClr val="4747B7">
                  <a:tint val="96000"/>
                  <a:shade val="80000"/>
                  <a:satMod val="105000"/>
                </a:srgbClr>
              </a:gs>
              <a:gs pos="38000">
                <a:srgbClr val="4747B7">
                  <a:tint val="96000"/>
                  <a:shade val="59000"/>
                  <a:satMod val="120000"/>
                </a:srgbClr>
              </a:gs>
              <a:gs pos="55000">
                <a:srgbClr val="4747B7">
                  <a:shade val="57000"/>
                  <a:satMod val="120000"/>
                </a:srgbClr>
              </a:gs>
              <a:gs pos="80000">
                <a:srgbClr val="4747B7">
                  <a:shade val="56000"/>
                  <a:satMod val="145000"/>
                </a:srgbClr>
              </a:gs>
              <a:gs pos="88000">
                <a:srgbClr val="4747B7">
                  <a:shade val="63000"/>
                  <a:satMod val="160000"/>
                </a:srgbClr>
              </a:gs>
              <a:gs pos="100000">
                <a:srgbClr val="4747B7">
                  <a:tint val="99555"/>
                  <a:satMod val="155000"/>
                </a:srgbClr>
              </a:gs>
            </a:gsLst>
            <a:lin ang="5400000" scaled="1"/>
          </a:gradFill>
          <a:ln w="9525" cap="flat" cmpd="sng" algn="ctr">
            <a:solidFill>
              <a:srgbClr val="4747B7">
                <a:shade val="60000"/>
                <a:satMod val="300000"/>
              </a:srgbClr>
            </a:solidFill>
            <a:prstDash val="solid"/>
            <a:headEnd type="none" w="med" len="med"/>
            <a:tailEnd type="none" w="med" len="med"/>
          </a:ln>
          <a:effectLst>
            <a:glow rad="70000">
              <a:srgbClr val="4747B7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vert="horz" wrap="square" lIns="91321" tIns="45661" rIns="91321" bIns="45661" numCol="1" rtlCol="0" anchor="ctr" anchorCtr="0" compatLnSpc="1">
            <a:prstTxWarp prst="textNoShape">
              <a:avLst/>
            </a:prstTxWarp>
          </a:bodyPr>
          <a:lstStyle/>
          <a:p>
            <a:pPr algn="ctr" defTabSz="801073"/>
            <a:r>
              <a:rPr lang="en-US" b="1" kern="0" dirty="0">
                <a:solidFill>
                  <a:srgbClr val="FFFFFF"/>
                </a:solidFill>
                <a:ea typeface="ＭＳ Ｐゴシック" pitchFamily="34" charset="-128"/>
              </a:rPr>
              <a:t>Windows Hypervisor</a:t>
            </a:r>
          </a:p>
        </p:txBody>
      </p:sp>
      <p:sp>
        <p:nvSpPr>
          <p:cNvPr id="83" name="TextBox 106"/>
          <p:cNvSpPr txBox="1"/>
          <p:nvPr/>
        </p:nvSpPr>
        <p:spPr>
          <a:xfrm>
            <a:off x="600074" y="916779"/>
            <a:ext cx="1990725" cy="384703"/>
          </a:xfrm>
          <a:prstGeom prst="rect">
            <a:avLst/>
          </a:prstGeom>
          <a:noFill/>
        </p:spPr>
        <p:txBody>
          <a:bodyPr wrap="square" lIns="76184" tIns="38091" rIns="76184" bIns="38091" rtlCol="0">
            <a:spAutoFit/>
          </a:bodyPr>
          <a:lstStyle/>
          <a:p>
            <a:pPr algn="ctr" defTabSz="914363"/>
            <a:r>
              <a:rPr lang="en-US" sz="2000" b="1" kern="0" dirty="0">
                <a:solidFill>
                  <a:srgbClr val="000000"/>
                </a:solidFill>
                <a:ea typeface="ＭＳ Ｐゴシック" pitchFamily="34" charset="-128"/>
              </a:rPr>
              <a:t>Parent Partition</a:t>
            </a:r>
          </a:p>
        </p:txBody>
      </p:sp>
      <p:sp>
        <p:nvSpPr>
          <p:cNvPr id="84" name="TextBox 107"/>
          <p:cNvSpPr txBox="1"/>
          <p:nvPr/>
        </p:nvSpPr>
        <p:spPr>
          <a:xfrm>
            <a:off x="2594659" y="913106"/>
            <a:ext cx="4851722" cy="384703"/>
          </a:xfrm>
          <a:prstGeom prst="rect">
            <a:avLst/>
          </a:prstGeom>
          <a:noFill/>
        </p:spPr>
        <p:txBody>
          <a:bodyPr wrap="square" lIns="76184" tIns="38091" rIns="76184" bIns="38091" rtlCol="0">
            <a:spAutoFit/>
          </a:bodyPr>
          <a:lstStyle/>
          <a:p>
            <a:pPr algn="ctr" defTabSz="914363"/>
            <a:r>
              <a:rPr lang="en-US" sz="2000" b="1" kern="0" dirty="0">
                <a:solidFill>
                  <a:srgbClr val="000000"/>
                </a:solidFill>
                <a:ea typeface="ＭＳ Ｐゴシック" pitchFamily="34" charset="-128"/>
              </a:rPr>
              <a:t>Child Partitions</a:t>
            </a:r>
          </a:p>
        </p:txBody>
      </p:sp>
      <p:sp>
        <p:nvSpPr>
          <p:cNvPr id="54" name="Rounded Rectangle 21"/>
          <p:cNvSpPr/>
          <p:nvPr/>
        </p:nvSpPr>
        <p:spPr bwMode="auto">
          <a:xfrm>
            <a:off x="717827" y="1422401"/>
            <a:ext cx="1524000" cy="1524000"/>
          </a:xfrm>
          <a:prstGeom prst="roundRect">
            <a:avLst/>
          </a:prstGeom>
          <a:solidFill>
            <a:srgbClr val="3497AE"/>
          </a:solidFill>
          <a:ln w="19050" cap="flat" cmpd="sng" algn="ctr">
            <a:solidFill>
              <a:srgbClr val="3497AE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109709" tIns="54854" rIns="109709" bIns="54854" numCol="1" rtlCol="0" anchor="ctr" anchorCtr="0" compatLnSpc="1">
            <a:prstTxWarp prst="textNoShape">
              <a:avLst/>
            </a:prstTxWarp>
          </a:bodyPr>
          <a:lstStyle/>
          <a:p>
            <a:pPr algn="ctr" defTabSz="801073"/>
            <a:endParaRPr lang="en-US" sz="2500" b="1" kern="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6" name="Rounded Rectangle 108"/>
          <p:cNvSpPr/>
          <p:nvPr/>
        </p:nvSpPr>
        <p:spPr bwMode="auto">
          <a:xfrm>
            <a:off x="945266" y="2633241"/>
            <a:ext cx="1117808" cy="250784"/>
          </a:xfrm>
          <a:prstGeom prst="roundRect">
            <a:avLst/>
          </a:prstGeom>
          <a:gradFill rotWithShape="1">
            <a:gsLst>
              <a:gs pos="0">
                <a:srgbClr val="4747B7">
                  <a:tint val="73000"/>
                  <a:satMod val="150000"/>
                </a:srgbClr>
              </a:gs>
              <a:gs pos="25000">
                <a:srgbClr val="4747B7">
                  <a:tint val="96000"/>
                  <a:shade val="80000"/>
                  <a:satMod val="105000"/>
                </a:srgbClr>
              </a:gs>
              <a:gs pos="38000">
                <a:srgbClr val="4747B7">
                  <a:tint val="96000"/>
                  <a:shade val="59000"/>
                  <a:satMod val="120000"/>
                </a:srgbClr>
              </a:gs>
              <a:gs pos="55000">
                <a:srgbClr val="4747B7">
                  <a:shade val="57000"/>
                  <a:satMod val="120000"/>
                </a:srgbClr>
              </a:gs>
              <a:gs pos="80000">
                <a:srgbClr val="4747B7">
                  <a:shade val="56000"/>
                  <a:satMod val="145000"/>
                </a:srgbClr>
              </a:gs>
              <a:gs pos="88000">
                <a:srgbClr val="4747B7">
                  <a:shade val="63000"/>
                  <a:satMod val="160000"/>
                </a:srgbClr>
              </a:gs>
              <a:gs pos="100000">
                <a:srgbClr val="4747B7">
                  <a:tint val="99555"/>
                  <a:satMod val="155000"/>
                </a:srgbClr>
              </a:gs>
            </a:gsLst>
            <a:lin ang="5400000" scaled="1"/>
          </a:gradFill>
          <a:ln w="9525" cap="flat" cmpd="sng" algn="ctr">
            <a:solidFill>
              <a:srgbClr val="4747B7">
                <a:shade val="60000"/>
                <a:satMod val="300000"/>
              </a:srgbClr>
            </a:solidFill>
            <a:prstDash val="solid"/>
            <a:headEnd type="none" w="med" len="med"/>
            <a:tailEnd type="none" w="med" len="med"/>
          </a:ln>
          <a:effectLst>
            <a:glow rad="70000">
              <a:srgbClr val="4747B7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vert="horz" wrap="square" lIns="91321" tIns="45661" rIns="91321" bIns="45661" numCol="1" rtlCol="0" anchor="ctr" anchorCtr="0" compatLnSpc="1">
            <a:prstTxWarp prst="textNoShape">
              <a:avLst/>
            </a:prstTxWarp>
          </a:bodyPr>
          <a:lstStyle/>
          <a:p>
            <a:pPr algn="ctr" defTabSz="801073"/>
            <a:r>
              <a:rPr lang="en-US" sz="1400" b="1" kern="0" dirty="0">
                <a:solidFill>
                  <a:srgbClr val="FFFFFF"/>
                </a:solidFill>
                <a:ea typeface="ＭＳ Ｐゴシック" pitchFamily="34" charset="-128"/>
              </a:rPr>
              <a:t>VM Service</a:t>
            </a:r>
          </a:p>
        </p:txBody>
      </p:sp>
      <p:sp>
        <p:nvSpPr>
          <p:cNvPr id="87" name="Rounded Rectangle 109"/>
          <p:cNvSpPr/>
          <p:nvPr/>
        </p:nvSpPr>
        <p:spPr bwMode="auto">
          <a:xfrm>
            <a:off x="945335" y="2335836"/>
            <a:ext cx="1109634" cy="250784"/>
          </a:xfrm>
          <a:prstGeom prst="roundRect">
            <a:avLst/>
          </a:prstGeom>
          <a:gradFill rotWithShape="1">
            <a:gsLst>
              <a:gs pos="0">
                <a:srgbClr val="4747B7">
                  <a:tint val="73000"/>
                  <a:satMod val="150000"/>
                </a:srgbClr>
              </a:gs>
              <a:gs pos="25000">
                <a:srgbClr val="4747B7">
                  <a:tint val="96000"/>
                  <a:shade val="80000"/>
                  <a:satMod val="105000"/>
                </a:srgbClr>
              </a:gs>
              <a:gs pos="38000">
                <a:srgbClr val="4747B7">
                  <a:tint val="96000"/>
                  <a:shade val="59000"/>
                  <a:satMod val="120000"/>
                </a:srgbClr>
              </a:gs>
              <a:gs pos="55000">
                <a:srgbClr val="4747B7">
                  <a:shade val="57000"/>
                  <a:satMod val="120000"/>
                </a:srgbClr>
              </a:gs>
              <a:gs pos="80000">
                <a:srgbClr val="4747B7">
                  <a:shade val="56000"/>
                  <a:satMod val="145000"/>
                </a:srgbClr>
              </a:gs>
              <a:gs pos="88000">
                <a:srgbClr val="4747B7">
                  <a:shade val="63000"/>
                  <a:satMod val="160000"/>
                </a:srgbClr>
              </a:gs>
              <a:gs pos="100000">
                <a:srgbClr val="4747B7">
                  <a:tint val="99555"/>
                  <a:satMod val="155000"/>
                </a:srgbClr>
              </a:gs>
            </a:gsLst>
            <a:lin ang="5400000" scaled="1"/>
          </a:gradFill>
          <a:ln w="9525" cap="flat" cmpd="sng" algn="ctr">
            <a:solidFill>
              <a:srgbClr val="4747B7">
                <a:shade val="60000"/>
                <a:satMod val="300000"/>
              </a:srgbClr>
            </a:solidFill>
            <a:prstDash val="solid"/>
            <a:headEnd type="none" w="med" len="med"/>
            <a:tailEnd type="none" w="med" len="med"/>
          </a:ln>
          <a:effectLst>
            <a:glow rad="70000">
              <a:srgbClr val="4747B7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vert="horz" wrap="square" lIns="91321" tIns="45661" rIns="91321" bIns="45661" numCol="1" rtlCol="0" anchor="ctr" anchorCtr="0" compatLnSpc="1">
            <a:prstTxWarp prst="textNoShape">
              <a:avLst/>
            </a:prstTxWarp>
          </a:bodyPr>
          <a:lstStyle/>
          <a:p>
            <a:pPr algn="ctr" defTabSz="801073"/>
            <a:r>
              <a:rPr lang="en-US" sz="1100" b="1" kern="0" dirty="0">
                <a:solidFill>
                  <a:srgbClr val="FFFFFF"/>
                </a:solidFill>
                <a:ea typeface="ＭＳ Ｐゴシック" pitchFamily="34" charset="-128"/>
              </a:rPr>
              <a:t>WMI Provider</a:t>
            </a:r>
          </a:p>
        </p:txBody>
      </p:sp>
      <p:grpSp>
        <p:nvGrpSpPr>
          <p:cNvPr id="3" name="Group 114"/>
          <p:cNvGrpSpPr/>
          <p:nvPr/>
        </p:nvGrpSpPr>
        <p:grpSpPr>
          <a:xfrm>
            <a:off x="990600" y="1484294"/>
            <a:ext cx="911087" cy="954107"/>
            <a:chOff x="8503917" y="437322"/>
            <a:chExt cx="1093304" cy="1144929"/>
          </a:xfrm>
        </p:grpSpPr>
        <p:sp>
          <p:nvSpPr>
            <p:cNvPr id="89" name="Rounded Rectangle 110"/>
            <p:cNvSpPr/>
            <p:nvPr/>
          </p:nvSpPr>
          <p:spPr bwMode="auto">
            <a:xfrm>
              <a:off x="8666922" y="765314"/>
              <a:ext cx="457200" cy="457200"/>
            </a:xfrm>
            <a:prstGeom prst="roundRect">
              <a:avLst/>
            </a:prstGeom>
            <a:gradFill rotWithShape="1">
              <a:gsLst>
                <a:gs pos="0">
                  <a:srgbClr val="4747B7">
                    <a:tint val="73000"/>
                    <a:satMod val="150000"/>
                  </a:srgbClr>
                </a:gs>
                <a:gs pos="25000">
                  <a:srgbClr val="4747B7">
                    <a:tint val="96000"/>
                    <a:shade val="80000"/>
                    <a:satMod val="105000"/>
                  </a:srgbClr>
                </a:gs>
                <a:gs pos="38000">
                  <a:srgbClr val="4747B7">
                    <a:tint val="96000"/>
                    <a:shade val="59000"/>
                    <a:satMod val="120000"/>
                  </a:srgbClr>
                </a:gs>
                <a:gs pos="55000">
                  <a:srgbClr val="4747B7">
                    <a:shade val="57000"/>
                    <a:satMod val="120000"/>
                  </a:srgbClr>
                </a:gs>
                <a:gs pos="80000">
                  <a:srgbClr val="4747B7">
                    <a:shade val="56000"/>
                    <a:satMod val="145000"/>
                  </a:srgbClr>
                </a:gs>
                <a:gs pos="88000">
                  <a:srgbClr val="4747B7">
                    <a:shade val="63000"/>
                    <a:satMod val="160000"/>
                  </a:srgbClr>
                </a:gs>
                <a:gs pos="100000">
                  <a:srgbClr val="4747B7">
                    <a:tint val="99555"/>
                    <a:satMod val="155000"/>
                  </a:srgbClr>
                </a:gs>
              </a:gsLst>
              <a:lin ang="5400000" scaled="1"/>
            </a:gra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glow rad="70000">
                <a:srgbClr val="4747B7">
                  <a:tint val="30000"/>
                  <a:shade val="95000"/>
                  <a:satMod val="300000"/>
                  <a:alpha val="50000"/>
                </a:srgbClr>
              </a:glow>
            </a:effectLst>
          </p:spPr>
          <p:txBody>
            <a:bodyPr vert="horz" wrap="square" lIns="91337" tIns="45669" rIns="91337" bIns="4566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01073"/>
              <a:endParaRPr lang="en-US" sz="1400" b="1" kern="0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90" name="Rounded Rectangle 111"/>
            <p:cNvSpPr/>
            <p:nvPr/>
          </p:nvSpPr>
          <p:spPr bwMode="auto">
            <a:xfrm>
              <a:off x="8888896" y="609601"/>
              <a:ext cx="457200" cy="457200"/>
            </a:xfrm>
            <a:prstGeom prst="roundRect">
              <a:avLst/>
            </a:prstGeom>
            <a:gradFill rotWithShape="1">
              <a:gsLst>
                <a:gs pos="0">
                  <a:srgbClr val="4747B7">
                    <a:tint val="73000"/>
                    <a:satMod val="150000"/>
                  </a:srgbClr>
                </a:gs>
                <a:gs pos="25000">
                  <a:srgbClr val="4747B7">
                    <a:tint val="96000"/>
                    <a:shade val="80000"/>
                    <a:satMod val="105000"/>
                  </a:srgbClr>
                </a:gs>
                <a:gs pos="38000">
                  <a:srgbClr val="4747B7">
                    <a:tint val="96000"/>
                    <a:shade val="59000"/>
                    <a:satMod val="120000"/>
                  </a:srgbClr>
                </a:gs>
                <a:gs pos="55000">
                  <a:srgbClr val="4747B7">
                    <a:shade val="57000"/>
                    <a:satMod val="120000"/>
                  </a:srgbClr>
                </a:gs>
                <a:gs pos="80000">
                  <a:srgbClr val="4747B7">
                    <a:shade val="56000"/>
                    <a:satMod val="145000"/>
                  </a:srgbClr>
                </a:gs>
                <a:gs pos="88000">
                  <a:srgbClr val="4747B7">
                    <a:shade val="63000"/>
                    <a:satMod val="160000"/>
                  </a:srgbClr>
                </a:gs>
                <a:gs pos="100000">
                  <a:srgbClr val="4747B7">
                    <a:tint val="99555"/>
                    <a:satMod val="155000"/>
                  </a:srgbClr>
                </a:gs>
              </a:gsLst>
              <a:lin ang="5400000" scaled="1"/>
            </a:gra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glow rad="70000">
                <a:srgbClr val="4747B7">
                  <a:tint val="30000"/>
                  <a:shade val="95000"/>
                  <a:satMod val="300000"/>
                  <a:alpha val="50000"/>
                </a:srgbClr>
              </a:glow>
            </a:effectLst>
          </p:spPr>
          <p:txBody>
            <a:bodyPr vert="horz" wrap="square" lIns="91337" tIns="45669" rIns="91337" bIns="4566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01073"/>
              <a:endParaRPr lang="en-US" sz="1400" b="1" kern="0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91" name="Rounded Rectangle 112"/>
            <p:cNvSpPr/>
            <p:nvPr/>
          </p:nvSpPr>
          <p:spPr bwMode="auto">
            <a:xfrm>
              <a:off x="9097618" y="450575"/>
              <a:ext cx="457200" cy="457200"/>
            </a:xfrm>
            <a:prstGeom prst="roundRect">
              <a:avLst/>
            </a:prstGeom>
            <a:gradFill rotWithShape="1">
              <a:gsLst>
                <a:gs pos="0">
                  <a:srgbClr val="4747B7">
                    <a:tint val="73000"/>
                    <a:satMod val="150000"/>
                  </a:srgbClr>
                </a:gs>
                <a:gs pos="25000">
                  <a:srgbClr val="4747B7">
                    <a:tint val="96000"/>
                    <a:shade val="80000"/>
                    <a:satMod val="105000"/>
                  </a:srgbClr>
                </a:gs>
                <a:gs pos="38000">
                  <a:srgbClr val="4747B7">
                    <a:tint val="96000"/>
                    <a:shade val="59000"/>
                    <a:satMod val="120000"/>
                  </a:srgbClr>
                </a:gs>
                <a:gs pos="55000">
                  <a:srgbClr val="4747B7">
                    <a:shade val="57000"/>
                    <a:satMod val="120000"/>
                  </a:srgbClr>
                </a:gs>
                <a:gs pos="80000">
                  <a:srgbClr val="4747B7">
                    <a:shade val="56000"/>
                    <a:satMod val="145000"/>
                  </a:srgbClr>
                </a:gs>
                <a:gs pos="88000">
                  <a:srgbClr val="4747B7">
                    <a:shade val="63000"/>
                    <a:satMod val="160000"/>
                  </a:srgbClr>
                </a:gs>
                <a:gs pos="100000">
                  <a:srgbClr val="4747B7">
                    <a:tint val="99555"/>
                    <a:satMod val="155000"/>
                  </a:srgbClr>
                </a:gs>
              </a:gsLst>
              <a:lin ang="5400000" scaled="1"/>
            </a:gra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glow rad="70000">
                <a:srgbClr val="4747B7">
                  <a:tint val="30000"/>
                  <a:shade val="95000"/>
                  <a:satMod val="300000"/>
                  <a:alpha val="50000"/>
                </a:srgbClr>
              </a:glow>
            </a:effectLst>
          </p:spPr>
          <p:txBody>
            <a:bodyPr vert="horz" wrap="square" lIns="91337" tIns="45669" rIns="91337" bIns="4566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01073"/>
              <a:endParaRPr lang="en-US" sz="1400" b="1" kern="0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92" name="TextBox 113"/>
            <p:cNvSpPr txBox="1"/>
            <p:nvPr/>
          </p:nvSpPr>
          <p:spPr>
            <a:xfrm>
              <a:off x="8503917" y="437322"/>
              <a:ext cx="1093304" cy="114492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glow rad="70000">
                <a:srgbClr val="4747B7">
                  <a:tint val="30000"/>
                  <a:shade val="95000"/>
                  <a:satMod val="300000"/>
                  <a:alpha val="50000"/>
                </a:srgbClr>
              </a:glow>
            </a:effectLst>
          </p:spPr>
          <p:txBody>
            <a:bodyPr vert="horz" wrap="square" lIns="91337" tIns="45669" rIns="91337" bIns="4566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01073"/>
              <a:r>
                <a:rPr lang="en-US" sz="1100" b="1" kern="0" dirty="0">
                  <a:solidFill>
                    <a:srgbClr val="FFFFFF"/>
                  </a:solidFill>
                  <a:ea typeface="ＭＳ Ｐゴシック" pitchFamily="34" charset="-128"/>
                </a:rPr>
                <a:t>VM Worker Processes</a:t>
              </a:r>
            </a:p>
          </p:txBody>
        </p:sp>
      </p:grpSp>
      <p:sp>
        <p:nvSpPr>
          <p:cNvPr id="93" name="Rounded Rectangle 115"/>
          <p:cNvSpPr/>
          <p:nvPr/>
        </p:nvSpPr>
        <p:spPr bwMode="auto">
          <a:xfrm>
            <a:off x="7086600" y="232604"/>
            <a:ext cx="1905000" cy="152400"/>
          </a:xfrm>
          <a:prstGeom prst="roundRect">
            <a:avLst/>
          </a:prstGeom>
          <a:solidFill>
            <a:srgbClr val="3497AE"/>
          </a:solidFill>
          <a:ln w="19050" cap="flat" cmpd="sng" algn="ctr">
            <a:solidFill>
              <a:srgbClr val="3497AE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ctr" anchorCtr="0" compatLnSpc="1">
            <a:prstTxWarp prst="textNoShape">
              <a:avLst/>
            </a:prstTxWarp>
          </a:bodyPr>
          <a:lstStyle/>
          <a:p>
            <a:pPr algn="ctr" defTabSz="913938"/>
            <a:r>
              <a:rPr lang="en-US" sz="1000" b="1" kern="0" dirty="0">
                <a:solidFill>
                  <a:srgbClr val="FFFFFF"/>
                </a:solidFill>
                <a:ea typeface="ＭＳ Ｐゴシック" pitchFamily="34" charset="-128"/>
              </a:rPr>
              <a:t>OS</a:t>
            </a:r>
          </a:p>
        </p:txBody>
      </p:sp>
      <p:sp>
        <p:nvSpPr>
          <p:cNvPr id="94" name="Rounded Rectangle 117"/>
          <p:cNvSpPr/>
          <p:nvPr/>
        </p:nvSpPr>
        <p:spPr bwMode="auto">
          <a:xfrm>
            <a:off x="7086600" y="392510"/>
            <a:ext cx="1905000" cy="152400"/>
          </a:xfrm>
          <a:prstGeom prst="roundRect">
            <a:avLst/>
          </a:prstGeom>
          <a:solidFill>
            <a:srgbClr val="E76429"/>
          </a:solidFill>
          <a:ln w="19050" cap="flat" cmpd="sng" algn="ctr">
            <a:solidFill>
              <a:srgbClr val="E76429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ctr" anchorCtr="0" compatLnSpc="1">
            <a:prstTxWarp prst="textNoShape">
              <a:avLst/>
            </a:prstTxWarp>
          </a:bodyPr>
          <a:lstStyle/>
          <a:p>
            <a:pPr algn="ctr" defTabSz="913938"/>
            <a:r>
              <a:rPr lang="en-US" sz="1000" b="1" kern="0" dirty="0">
                <a:solidFill>
                  <a:srgbClr val="FFFFFF"/>
                </a:solidFill>
                <a:ea typeface="ＭＳ Ｐゴシック" pitchFamily="34" charset="-128"/>
              </a:rPr>
              <a:t>ISV / IHV / OEM</a:t>
            </a:r>
          </a:p>
        </p:txBody>
      </p:sp>
      <p:sp>
        <p:nvSpPr>
          <p:cNvPr id="95" name="Rounded Rectangle 118"/>
          <p:cNvSpPr/>
          <p:nvPr/>
        </p:nvSpPr>
        <p:spPr bwMode="auto">
          <a:xfrm>
            <a:off x="7086600" y="569220"/>
            <a:ext cx="1905000" cy="152400"/>
          </a:xfrm>
          <a:prstGeom prst="roundRect">
            <a:avLst/>
          </a:prstGeom>
          <a:solidFill>
            <a:srgbClr val="4747B7"/>
          </a:solidFill>
          <a:ln w="19050" cap="flat" cmpd="sng" algn="ctr">
            <a:solidFill>
              <a:srgbClr val="4747B7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ctr" anchorCtr="0" compatLnSpc="1">
            <a:prstTxWarp prst="textNoShape">
              <a:avLst/>
            </a:prstTxWarp>
          </a:bodyPr>
          <a:lstStyle/>
          <a:p>
            <a:pPr algn="ctr" defTabSz="913938"/>
            <a:r>
              <a:rPr lang="en-US" sz="1000" b="1" kern="0" dirty="0">
                <a:solidFill>
                  <a:srgbClr val="FFFFFF"/>
                </a:solidFill>
                <a:ea typeface="ＭＳ Ｐゴシック" pitchFamily="34" charset="-128"/>
              </a:rPr>
              <a:t>Microsoft Hyper-V</a:t>
            </a:r>
          </a:p>
        </p:txBody>
      </p:sp>
      <p:sp>
        <p:nvSpPr>
          <p:cNvPr id="96" name="Rounded Rectangle 119"/>
          <p:cNvSpPr/>
          <p:nvPr/>
        </p:nvSpPr>
        <p:spPr bwMode="auto">
          <a:xfrm>
            <a:off x="7086600" y="741172"/>
            <a:ext cx="1905000" cy="152400"/>
          </a:xfrm>
          <a:prstGeom prst="roundRect">
            <a:avLst/>
          </a:prstGeom>
          <a:solidFill>
            <a:srgbClr val="AAD228"/>
          </a:solidFill>
          <a:ln w="19050" cap="flat" cmpd="sng" algn="ctr">
            <a:solidFill>
              <a:srgbClr val="AAD228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ctr" anchorCtr="0" compatLnSpc="1">
            <a:prstTxWarp prst="textNoShape">
              <a:avLst/>
            </a:prstTxWarp>
          </a:bodyPr>
          <a:lstStyle/>
          <a:p>
            <a:pPr algn="ctr" defTabSz="913938"/>
            <a:r>
              <a:rPr lang="en-US" sz="1000" b="1" kern="0" dirty="0">
                <a:solidFill>
                  <a:srgbClr val="FFFFFF"/>
                </a:solidFill>
                <a:ea typeface="ＭＳ Ｐゴシック" pitchFamily="34" charset="-128"/>
              </a:rPr>
              <a:t>Microsoft / (</a:t>
            </a:r>
            <a:r>
              <a:rPr lang="en-US" sz="1000" b="1" kern="0" dirty="0" err="1">
                <a:solidFill>
                  <a:srgbClr val="FFFFFF"/>
                </a:solidFill>
                <a:ea typeface="ＭＳ Ｐゴシック" pitchFamily="34" charset="-128"/>
              </a:rPr>
              <a:t>XenSource</a:t>
            </a:r>
            <a:r>
              <a:rPr lang="en-US" sz="1000" b="1" kern="0" dirty="0">
                <a:solidFill>
                  <a:srgbClr val="FFFFFF"/>
                </a:solidFill>
                <a:ea typeface="ＭＳ Ｐゴシック" pitchFamily="34" charset="-128"/>
              </a:rPr>
              <a:t>)</a:t>
            </a:r>
          </a:p>
        </p:txBody>
      </p:sp>
      <p:sp>
        <p:nvSpPr>
          <p:cNvPr id="97" name="Line 4"/>
          <p:cNvSpPr>
            <a:spLocks noChangeShapeType="1"/>
          </p:cNvSpPr>
          <p:nvPr/>
        </p:nvSpPr>
        <p:spPr bwMode="auto">
          <a:xfrm flipH="1" flipV="1">
            <a:off x="709612" y="3034507"/>
            <a:ext cx="8229600" cy="0"/>
          </a:xfrm>
          <a:prstGeom prst="line">
            <a:avLst/>
          </a:prstGeom>
          <a:noFill/>
          <a:ln w="28575">
            <a:solidFill>
              <a:srgbClr val="FFFFFF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76184" tIns="38091" rIns="76184" bIns="38091" anchor="ctr"/>
          <a:lstStyle/>
          <a:p>
            <a:pPr defTabSz="914363">
              <a:defRPr/>
            </a:pPr>
            <a:endParaRPr lang="en-US" b="1">
              <a:solidFill>
                <a:srgbClr val="5EA7EA"/>
              </a:solidFill>
              <a:ea typeface="ＭＳ Ｐゴシック" pitchFamily="34" charset="-128"/>
              <a:cs typeface="Segoe UI" pitchFamily="34" charset="0"/>
            </a:endParaRPr>
          </a:p>
        </p:txBody>
      </p:sp>
      <p:sp>
        <p:nvSpPr>
          <p:cNvPr id="98" name="Line 4"/>
          <p:cNvSpPr>
            <a:spLocks noChangeShapeType="1"/>
          </p:cNvSpPr>
          <p:nvPr/>
        </p:nvSpPr>
        <p:spPr bwMode="auto">
          <a:xfrm flipH="1" flipV="1">
            <a:off x="709612" y="5091907"/>
            <a:ext cx="8229600" cy="0"/>
          </a:xfrm>
          <a:prstGeom prst="line">
            <a:avLst/>
          </a:prstGeom>
          <a:noFill/>
          <a:ln w="28575">
            <a:solidFill>
              <a:srgbClr val="FFFFFF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76184" tIns="38091" rIns="76184" bIns="38091" anchor="ctr"/>
          <a:lstStyle/>
          <a:p>
            <a:pPr defTabSz="914363">
              <a:defRPr/>
            </a:pPr>
            <a:endParaRPr lang="en-US" b="1" dirty="0">
              <a:solidFill>
                <a:srgbClr val="5EA7EA"/>
              </a:solidFill>
              <a:ea typeface="ＭＳ Ｐゴシック" pitchFamily="34" charset="-128"/>
              <a:cs typeface="Segoe UI" pitchFamily="34" charset="0"/>
            </a:endParaRPr>
          </a:p>
        </p:txBody>
      </p:sp>
      <p:sp>
        <p:nvSpPr>
          <p:cNvPr id="102" name="Line 4"/>
          <p:cNvSpPr>
            <a:spLocks noChangeShapeType="1"/>
          </p:cNvSpPr>
          <p:nvPr/>
        </p:nvSpPr>
        <p:spPr bwMode="auto">
          <a:xfrm flipH="1">
            <a:off x="7707312" y="1473200"/>
            <a:ext cx="0" cy="3632200"/>
          </a:xfrm>
          <a:prstGeom prst="line">
            <a:avLst/>
          </a:prstGeom>
          <a:noFill/>
          <a:ln w="28575">
            <a:solidFill>
              <a:srgbClr val="FFFFFF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76184" tIns="38091" rIns="76184" bIns="38091" anchor="ctr"/>
          <a:lstStyle/>
          <a:p>
            <a:pPr defTabSz="914363">
              <a:defRPr/>
            </a:pPr>
            <a:endParaRPr lang="en-US" b="1">
              <a:solidFill>
                <a:srgbClr val="5EA7EA"/>
              </a:solidFill>
              <a:ea typeface="ＭＳ Ｐゴシック" pitchFamily="34" charset="-128"/>
              <a:cs typeface="Segoe UI" pitchFamily="34" charset="0"/>
            </a:endParaRPr>
          </a:p>
        </p:txBody>
      </p:sp>
      <p:sp>
        <p:nvSpPr>
          <p:cNvPr id="103" name="TextBox 136"/>
          <p:cNvSpPr txBox="1"/>
          <p:nvPr/>
        </p:nvSpPr>
        <p:spPr>
          <a:xfrm>
            <a:off x="7823201" y="2184401"/>
            <a:ext cx="1117600" cy="805394"/>
          </a:xfrm>
          <a:prstGeom prst="rect">
            <a:avLst/>
          </a:prstGeom>
          <a:noFill/>
        </p:spPr>
        <p:txBody>
          <a:bodyPr wrap="square" lIns="76184" tIns="38091" rIns="76184" bIns="38091" rtlCol="0">
            <a:spAutoFit/>
          </a:bodyPr>
          <a:lstStyle/>
          <a:p>
            <a:pPr algn="ctr" defTabSz="914363"/>
            <a:r>
              <a:rPr lang="en-US" sz="2300" b="1" kern="0" dirty="0">
                <a:solidFill>
                  <a:srgbClr val="000000"/>
                </a:solidFill>
                <a:ea typeface="ＭＳ Ｐゴシック" pitchFamily="34" charset="-128"/>
              </a:rPr>
              <a:t>User Mode</a:t>
            </a:r>
          </a:p>
        </p:txBody>
      </p:sp>
      <p:sp>
        <p:nvSpPr>
          <p:cNvPr id="104" name="TextBox 137"/>
          <p:cNvSpPr txBox="1"/>
          <p:nvPr/>
        </p:nvSpPr>
        <p:spPr>
          <a:xfrm>
            <a:off x="7823201" y="4216401"/>
            <a:ext cx="1117600" cy="805394"/>
          </a:xfrm>
          <a:prstGeom prst="rect">
            <a:avLst/>
          </a:prstGeom>
          <a:noFill/>
        </p:spPr>
        <p:txBody>
          <a:bodyPr wrap="square" lIns="76184" tIns="38091" rIns="76184" bIns="38091" rtlCol="0">
            <a:spAutoFit/>
          </a:bodyPr>
          <a:lstStyle/>
          <a:p>
            <a:pPr algn="ctr" defTabSz="914363"/>
            <a:r>
              <a:rPr lang="en-US" sz="2300" b="1" kern="0" dirty="0" err="1">
                <a:solidFill>
                  <a:srgbClr val="000000"/>
                </a:solidFill>
                <a:ea typeface="ＭＳ Ｐゴシック" pitchFamily="34" charset="-128"/>
              </a:rPr>
              <a:t>KernelMode</a:t>
            </a:r>
            <a:endParaRPr lang="en-US" sz="2300" b="1" kern="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6" name="Rounded Rectangle 67"/>
          <p:cNvSpPr/>
          <p:nvPr/>
        </p:nvSpPr>
        <p:spPr bwMode="auto">
          <a:xfrm>
            <a:off x="1041000" y="4644919"/>
            <a:ext cx="908304" cy="323088"/>
          </a:xfrm>
          <a:prstGeom prst="roundRect">
            <a:avLst/>
          </a:prstGeom>
          <a:gradFill rotWithShape="1">
            <a:gsLst>
              <a:gs pos="0">
                <a:srgbClr val="4747B7">
                  <a:tint val="73000"/>
                  <a:satMod val="150000"/>
                </a:srgbClr>
              </a:gs>
              <a:gs pos="25000">
                <a:srgbClr val="4747B7">
                  <a:tint val="96000"/>
                  <a:shade val="80000"/>
                  <a:satMod val="105000"/>
                </a:srgbClr>
              </a:gs>
              <a:gs pos="38000">
                <a:srgbClr val="4747B7">
                  <a:tint val="96000"/>
                  <a:shade val="59000"/>
                  <a:satMod val="120000"/>
                </a:srgbClr>
              </a:gs>
              <a:gs pos="55000">
                <a:srgbClr val="4747B7">
                  <a:shade val="57000"/>
                  <a:satMod val="120000"/>
                </a:srgbClr>
              </a:gs>
              <a:gs pos="80000">
                <a:srgbClr val="4747B7">
                  <a:shade val="56000"/>
                  <a:satMod val="145000"/>
                </a:srgbClr>
              </a:gs>
              <a:gs pos="88000">
                <a:srgbClr val="4747B7">
                  <a:shade val="63000"/>
                  <a:satMod val="160000"/>
                </a:srgbClr>
              </a:gs>
              <a:gs pos="100000">
                <a:srgbClr val="4747B7">
                  <a:tint val="99555"/>
                  <a:satMod val="155000"/>
                </a:srgbClr>
              </a:gs>
            </a:gsLst>
            <a:lin ang="5400000" scaled="1"/>
          </a:gradFill>
          <a:ln w="9525" cap="flat" cmpd="sng" algn="ctr">
            <a:solidFill>
              <a:srgbClr val="4747B7">
                <a:shade val="60000"/>
                <a:satMod val="300000"/>
              </a:srgbClr>
            </a:solidFill>
            <a:prstDash val="solid"/>
            <a:headEnd type="none" w="med" len="med"/>
            <a:tailEnd type="none" w="med" len="med"/>
          </a:ln>
          <a:effectLst>
            <a:glow rad="70000">
              <a:srgbClr val="4747B7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vert="horz" wrap="square" lIns="91321" tIns="45661" rIns="91321" bIns="45661" numCol="1" rtlCol="0" anchor="ctr" anchorCtr="0" compatLnSpc="1">
            <a:prstTxWarp prst="textNoShape">
              <a:avLst/>
            </a:prstTxWarp>
          </a:bodyPr>
          <a:lstStyle/>
          <a:p>
            <a:pPr algn="ctr" defTabSz="801073"/>
            <a:r>
              <a:rPr lang="en-US" sz="1400" b="1" kern="0" dirty="0" err="1">
                <a:solidFill>
                  <a:srgbClr val="FFFFFF"/>
                </a:solidFill>
                <a:ea typeface="ＭＳ Ｐゴシック" pitchFamily="34" charset="-128"/>
              </a:rPr>
              <a:t>VMBus</a:t>
            </a:r>
            <a:endParaRPr lang="en-US" sz="1400" b="1" kern="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grpSp>
        <p:nvGrpSpPr>
          <p:cNvPr id="4" name="Gruppieren 120"/>
          <p:cNvGrpSpPr/>
          <p:nvPr/>
        </p:nvGrpSpPr>
        <p:grpSpPr>
          <a:xfrm>
            <a:off x="6051759" y="3081133"/>
            <a:ext cx="1524000" cy="1942750"/>
            <a:chOff x="6051759" y="3081133"/>
            <a:chExt cx="1524000" cy="1942750"/>
          </a:xfrm>
        </p:grpSpPr>
        <p:sp>
          <p:nvSpPr>
            <p:cNvPr id="80" name="Rounded Rectangle 26"/>
            <p:cNvSpPr/>
            <p:nvPr/>
          </p:nvSpPr>
          <p:spPr bwMode="auto">
            <a:xfrm>
              <a:off x="6051759" y="3081133"/>
              <a:ext cx="1524000" cy="1942750"/>
            </a:xfrm>
            <a:prstGeom prst="roundRect">
              <a:avLst/>
            </a:prstGeom>
            <a:solidFill>
              <a:srgbClr val="3497AE"/>
            </a:solidFill>
            <a:ln w="19050" cap="flat" cmpd="sng" algn="ctr">
              <a:solidFill>
                <a:srgbClr val="3497AE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01073"/>
              <a:r>
                <a:rPr lang="en-US" sz="1300" b="1" kern="0" dirty="0">
                  <a:solidFill>
                    <a:srgbClr val="FFFFFF"/>
                  </a:solidFill>
                  <a:ea typeface="ＭＳ Ｐゴシック" pitchFamily="34" charset="-128"/>
                </a:rPr>
                <a:t>Linux Kernel</a:t>
              </a:r>
            </a:p>
          </p:txBody>
        </p:sp>
        <p:sp>
          <p:nvSpPr>
            <p:cNvPr id="81" name="Rounded Rectangle 104"/>
            <p:cNvSpPr/>
            <p:nvPr/>
          </p:nvSpPr>
          <p:spPr bwMode="auto">
            <a:xfrm>
              <a:off x="6404659" y="4155148"/>
              <a:ext cx="800582" cy="409471"/>
            </a:xfrm>
            <a:prstGeom prst="roundRect">
              <a:avLst/>
            </a:prstGeom>
            <a:solidFill>
              <a:srgbClr val="AAF028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3938"/>
              <a:r>
                <a:rPr lang="en-US" sz="1200" b="1" dirty="0" err="1">
                  <a:solidFill>
                    <a:srgbClr val="000000"/>
                  </a:solidFill>
                  <a:cs typeface="Segoe UI" pitchFamily="34" charset="0"/>
                </a:rPr>
                <a:t>Linux VSC</a:t>
              </a:r>
            </a:p>
          </p:txBody>
        </p:sp>
        <p:sp>
          <p:nvSpPr>
            <p:cNvPr id="107" name="Rounded Rectangle 77"/>
            <p:cNvSpPr/>
            <p:nvPr/>
          </p:nvSpPr>
          <p:spPr bwMode="auto">
            <a:xfrm>
              <a:off x="6366137" y="4628659"/>
              <a:ext cx="908304" cy="323088"/>
            </a:xfrm>
            <a:prstGeom prst="roundRect">
              <a:avLst/>
            </a:prstGeom>
            <a:solidFill>
              <a:srgbClr val="AAF028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3938"/>
              <a:r>
                <a:rPr lang="en-US" sz="1500" b="1" dirty="0" err="1">
                  <a:solidFill>
                    <a:srgbClr val="000000"/>
                  </a:solidFill>
                  <a:cs typeface="Segoe UI" pitchFamily="34" charset="0"/>
                </a:rPr>
                <a:t>VMBus</a:t>
              </a:r>
              <a:endParaRPr lang="en-US" sz="1500" b="1" dirty="0">
                <a:solidFill>
                  <a:srgbClr val="000000"/>
                </a:solidFill>
                <a:cs typeface="Segoe UI" pitchFamily="34" charset="0"/>
              </a:endParaRPr>
            </a:p>
          </p:txBody>
        </p:sp>
      </p:grpSp>
      <p:sp>
        <p:nvSpPr>
          <p:cNvPr id="109" name="TextBox 53"/>
          <p:cNvSpPr txBox="1"/>
          <p:nvPr>
            <p:custDataLst>
              <p:tags r:id="rId1"/>
            </p:custDataLst>
          </p:nvPr>
        </p:nvSpPr>
        <p:spPr>
          <a:xfrm>
            <a:off x="7012348" y="11"/>
            <a:ext cx="1347059" cy="246122"/>
          </a:xfrm>
          <a:prstGeom prst="rect">
            <a:avLst/>
          </a:prstGeom>
          <a:noFill/>
        </p:spPr>
        <p:txBody>
          <a:bodyPr wrap="square" lIns="76101" tIns="38051" rIns="76101" bIns="38051" rtlCol="0">
            <a:spAutoFit/>
          </a:bodyPr>
          <a:lstStyle/>
          <a:p>
            <a:pPr defTabSz="914239">
              <a:defRPr/>
            </a:pPr>
            <a:r>
              <a:rPr lang="en-US" sz="1100" b="1" kern="0" dirty="0">
                <a:solidFill>
                  <a:srgbClr val="FFFFFF"/>
                </a:solidFill>
                <a:ea typeface="ＭＳ Ｐゴシック" pitchFamily="34" charset="-128"/>
              </a:rPr>
              <a:t>Provided by:</a:t>
            </a:r>
          </a:p>
        </p:txBody>
      </p:sp>
      <p:grpSp>
        <p:nvGrpSpPr>
          <p:cNvPr id="5" name="Gruppieren 122"/>
          <p:cNvGrpSpPr/>
          <p:nvPr/>
        </p:nvGrpSpPr>
        <p:grpSpPr>
          <a:xfrm>
            <a:off x="2501326" y="3095514"/>
            <a:ext cx="1524000" cy="1928370"/>
            <a:chOff x="2501325" y="3095513"/>
            <a:chExt cx="1524000" cy="1928370"/>
          </a:xfrm>
        </p:grpSpPr>
        <p:sp>
          <p:nvSpPr>
            <p:cNvPr id="111" name="Rounded Rectangle 22"/>
            <p:cNvSpPr/>
            <p:nvPr/>
          </p:nvSpPr>
          <p:spPr bwMode="auto">
            <a:xfrm>
              <a:off x="2501325" y="3095513"/>
              <a:ext cx="1524000" cy="1928370"/>
            </a:xfrm>
            <a:prstGeom prst="roundRect">
              <a:avLst/>
            </a:prstGeom>
            <a:solidFill>
              <a:srgbClr val="3497AE"/>
            </a:solidFill>
            <a:ln w="19050" cap="flat" cmpd="sng" algn="ctr">
              <a:solidFill>
                <a:srgbClr val="3497AE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01073"/>
              <a:r>
                <a:rPr lang="en-US" sz="1200" b="1" kern="0" dirty="0">
                  <a:solidFill>
                    <a:srgbClr val="FFFFFF"/>
                  </a:solidFill>
                  <a:ea typeface="ＭＳ Ｐゴシック" pitchFamily="34" charset="-128"/>
                </a:rPr>
                <a:t>Windows </a:t>
              </a:r>
              <a:r>
                <a:rPr lang="en-US" sz="1200" b="1" kern="0" dirty="0" err="1">
                  <a:solidFill>
                    <a:srgbClr val="FFFFFF"/>
                  </a:solidFill>
                  <a:ea typeface="ＭＳ Ｐゴシック" pitchFamily="34" charset="-128"/>
                </a:rPr>
                <a:t>mit</a:t>
              </a:r>
              <a:r>
                <a:rPr lang="en-US" sz="1200" b="1" kern="0" dirty="0">
                  <a:solidFill>
                    <a:srgbClr val="FFFFFF"/>
                  </a:solidFill>
                  <a:ea typeface="ＭＳ Ｐゴシック" pitchFamily="34" charset="-128"/>
                </a:rPr>
                <a:t> </a:t>
              </a:r>
              <a:r>
                <a:rPr lang="en-US" sz="1200" b="1" kern="0" dirty="0" smtClean="0">
                  <a:solidFill>
                    <a:srgbClr val="FFFFFF"/>
                  </a:solidFill>
                  <a:ea typeface="ＭＳ Ｐゴシック" pitchFamily="34" charset="-128"/>
                </a:rPr>
                <a:t>Integrations </a:t>
              </a:r>
              <a:r>
                <a:rPr lang="en-US" sz="1200" b="1" kern="0" dirty="0" err="1" smtClean="0">
                  <a:solidFill>
                    <a:srgbClr val="FFFFFF"/>
                  </a:solidFill>
                  <a:ea typeface="ＭＳ Ｐゴシック" pitchFamily="34" charset="-128"/>
                </a:rPr>
                <a:t>Komponentens</a:t>
              </a:r>
              <a:endParaRPr lang="en-US" sz="1200" b="1" kern="0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grpSp>
          <p:nvGrpSpPr>
            <p:cNvPr id="6" name="Group 91"/>
            <p:cNvGrpSpPr/>
            <p:nvPr/>
          </p:nvGrpSpPr>
          <p:grpSpPr>
            <a:xfrm>
              <a:off x="2553952" y="3794174"/>
              <a:ext cx="722648" cy="549226"/>
              <a:chOff x="9758434" y="3281024"/>
              <a:chExt cx="867177" cy="519380"/>
            </a:xfrm>
          </p:grpSpPr>
          <p:sp>
            <p:nvSpPr>
              <p:cNvPr id="119" name="Rounded Rectangle 92"/>
              <p:cNvSpPr/>
              <p:nvPr/>
            </p:nvSpPr>
            <p:spPr bwMode="auto">
              <a:xfrm>
                <a:off x="9802368" y="3281024"/>
                <a:ext cx="716890" cy="519380"/>
              </a:xfrm>
              <a:prstGeom prst="roundRect">
                <a:avLst/>
              </a:prstGeom>
              <a:solidFill>
                <a:srgbClr val="3497AC"/>
              </a:solidFill>
              <a:ln>
                <a:solidFill>
                  <a:srgbClr val="3497A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3938"/>
                <a:endParaRPr lang="en-US" b="1" dirty="0">
                  <a:solidFill>
                    <a:srgbClr val="5EA7EA"/>
                  </a:solidFill>
                  <a:cs typeface="Segoe UI" pitchFamily="34" charset="0"/>
                </a:endParaRPr>
              </a:p>
            </p:txBody>
          </p:sp>
          <p:sp>
            <p:nvSpPr>
              <p:cNvPr id="120" name="TextBox 93"/>
              <p:cNvSpPr txBox="1"/>
              <p:nvPr/>
            </p:nvSpPr>
            <p:spPr>
              <a:xfrm>
                <a:off x="9758434" y="3363934"/>
                <a:ext cx="867177" cy="349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63"/>
                <a:r>
                  <a:rPr lang="en-US" sz="900" b="1" dirty="0">
                    <a:solidFill>
                      <a:srgbClr val="FFFFFF"/>
                    </a:solidFill>
                    <a:ea typeface="ＭＳ Ｐゴシック" pitchFamily="34" charset="-128"/>
                    <a:cs typeface="Segoe UI" pitchFamily="34" charset="0"/>
                  </a:rPr>
                  <a:t>Windows Kernel</a:t>
                </a:r>
              </a:p>
            </p:txBody>
          </p:sp>
        </p:grpSp>
      </p:grpSp>
      <p:sp>
        <p:nvSpPr>
          <p:cNvPr id="75" name="Rounded Rectangle 71"/>
          <p:cNvSpPr/>
          <p:nvPr/>
        </p:nvSpPr>
        <p:spPr bwMode="auto">
          <a:xfrm>
            <a:off x="2813092" y="4644919"/>
            <a:ext cx="908304" cy="323088"/>
          </a:xfrm>
          <a:prstGeom prst="roundRect">
            <a:avLst/>
          </a:prstGeom>
          <a:gradFill rotWithShape="1">
            <a:gsLst>
              <a:gs pos="0">
                <a:srgbClr val="4747B7">
                  <a:tint val="73000"/>
                  <a:satMod val="150000"/>
                </a:srgbClr>
              </a:gs>
              <a:gs pos="25000">
                <a:srgbClr val="4747B7">
                  <a:tint val="96000"/>
                  <a:shade val="80000"/>
                  <a:satMod val="105000"/>
                </a:srgbClr>
              </a:gs>
              <a:gs pos="38000">
                <a:srgbClr val="4747B7">
                  <a:tint val="96000"/>
                  <a:shade val="59000"/>
                  <a:satMod val="120000"/>
                </a:srgbClr>
              </a:gs>
              <a:gs pos="55000">
                <a:srgbClr val="4747B7">
                  <a:shade val="57000"/>
                  <a:satMod val="120000"/>
                </a:srgbClr>
              </a:gs>
              <a:gs pos="80000">
                <a:srgbClr val="4747B7">
                  <a:shade val="56000"/>
                  <a:satMod val="145000"/>
                </a:srgbClr>
              </a:gs>
              <a:gs pos="88000">
                <a:srgbClr val="4747B7">
                  <a:shade val="63000"/>
                  <a:satMod val="160000"/>
                </a:srgbClr>
              </a:gs>
              <a:gs pos="100000">
                <a:srgbClr val="4747B7">
                  <a:tint val="99555"/>
                  <a:satMod val="155000"/>
                </a:srgbClr>
              </a:gs>
            </a:gsLst>
            <a:lin ang="5400000" scaled="1"/>
          </a:gradFill>
          <a:ln w="9525" cap="flat" cmpd="sng" algn="ctr">
            <a:solidFill>
              <a:srgbClr val="4747B7">
                <a:shade val="60000"/>
                <a:satMod val="300000"/>
              </a:srgbClr>
            </a:solidFill>
            <a:prstDash val="solid"/>
            <a:headEnd type="none" w="med" len="med"/>
            <a:tailEnd type="none" w="med" len="med"/>
          </a:ln>
          <a:effectLst>
            <a:glow rad="70000">
              <a:srgbClr val="4747B7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vert="horz" wrap="square" lIns="91321" tIns="45661" rIns="91321" bIns="45661" numCol="1" rtlCol="0" anchor="ctr" anchorCtr="0" compatLnSpc="1">
            <a:prstTxWarp prst="textNoShape">
              <a:avLst/>
            </a:prstTxWarp>
          </a:bodyPr>
          <a:lstStyle/>
          <a:p>
            <a:pPr algn="ctr" defTabSz="801073"/>
            <a:r>
              <a:rPr lang="en-US" sz="1400" b="1" kern="0" dirty="0" err="1">
                <a:solidFill>
                  <a:srgbClr val="FFFFFF"/>
                </a:solidFill>
                <a:ea typeface="ＭＳ Ｐゴシック" pitchFamily="34" charset="-128"/>
              </a:rPr>
              <a:t>VMBus</a:t>
            </a:r>
            <a:endParaRPr lang="en-US" sz="1400" b="1" kern="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grpSp>
        <p:nvGrpSpPr>
          <p:cNvPr id="7" name="Group 65"/>
          <p:cNvGrpSpPr/>
          <p:nvPr/>
        </p:nvGrpSpPr>
        <p:grpSpPr>
          <a:xfrm>
            <a:off x="3375154" y="3789714"/>
            <a:ext cx="603460" cy="547658"/>
            <a:chOff x="4050182" y="4362340"/>
            <a:chExt cx="724152" cy="519380"/>
          </a:xfrm>
        </p:grpSpPr>
        <p:sp>
          <p:nvSpPr>
            <p:cNvPr id="114" name="Rounded Rectangle 60"/>
            <p:cNvSpPr/>
            <p:nvPr/>
          </p:nvSpPr>
          <p:spPr bwMode="auto">
            <a:xfrm>
              <a:off x="4050182" y="4362340"/>
              <a:ext cx="716890" cy="519380"/>
            </a:xfrm>
            <a:prstGeom prst="roundRect">
              <a:avLst/>
            </a:prstGeom>
            <a:gradFill rotWithShape="1">
              <a:gsLst>
                <a:gs pos="0">
                  <a:srgbClr val="4747B7">
                    <a:tint val="73000"/>
                    <a:satMod val="150000"/>
                  </a:srgbClr>
                </a:gs>
                <a:gs pos="25000">
                  <a:srgbClr val="4747B7">
                    <a:tint val="96000"/>
                    <a:shade val="80000"/>
                    <a:satMod val="105000"/>
                  </a:srgbClr>
                </a:gs>
                <a:gs pos="38000">
                  <a:srgbClr val="4747B7">
                    <a:tint val="96000"/>
                    <a:shade val="59000"/>
                    <a:satMod val="120000"/>
                  </a:srgbClr>
                </a:gs>
                <a:gs pos="55000">
                  <a:srgbClr val="4747B7">
                    <a:shade val="57000"/>
                    <a:satMod val="120000"/>
                  </a:srgbClr>
                </a:gs>
                <a:gs pos="80000">
                  <a:srgbClr val="4747B7">
                    <a:shade val="56000"/>
                    <a:satMod val="145000"/>
                  </a:srgbClr>
                </a:gs>
                <a:gs pos="88000">
                  <a:srgbClr val="4747B7">
                    <a:shade val="63000"/>
                    <a:satMod val="160000"/>
                  </a:srgbClr>
                </a:gs>
                <a:gs pos="100000">
                  <a:srgbClr val="4747B7">
                    <a:tint val="99555"/>
                    <a:satMod val="155000"/>
                  </a:srgbClr>
                </a:gs>
              </a:gsLst>
              <a:lin ang="5400000" scaled="1"/>
            </a:gradFill>
            <a:ln w="9525" cap="flat" cmpd="sng" algn="ctr">
              <a:solidFill>
                <a:srgbClr val="4747B7">
                  <a:shade val="60000"/>
                  <a:satMod val="30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glow rad="70000">
                <a:srgbClr val="4747B7">
                  <a:tint val="30000"/>
                  <a:shade val="95000"/>
                  <a:satMod val="300000"/>
                  <a:alpha val="50000"/>
                </a:srgbClr>
              </a:glow>
            </a:effectLst>
          </p:spPr>
          <p:txBody>
            <a:bodyPr vert="horz" wrap="square" lIns="91337" tIns="45669" rIns="91337" bIns="4566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01073"/>
              <a:endParaRPr lang="en-US" sz="1400" b="1" kern="0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15" name="TextBox 62"/>
            <p:cNvSpPr txBox="1"/>
            <p:nvPr/>
          </p:nvSpPr>
          <p:spPr>
            <a:xfrm>
              <a:off x="4098872" y="4488936"/>
              <a:ext cx="675462" cy="32623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glow rad="70000">
                <a:srgbClr val="4747B7">
                  <a:tint val="30000"/>
                  <a:shade val="95000"/>
                  <a:satMod val="300000"/>
                  <a:alpha val="50000"/>
                </a:srgbClr>
              </a:glow>
            </a:effectLst>
          </p:spPr>
          <p:txBody>
            <a:bodyPr vert="horz" wrap="square" lIns="91337" tIns="45669" rIns="91337" bIns="4566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01073"/>
              <a:r>
                <a:rPr lang="en-US" sz="1400" b="1" kern="0" dirty="0">
                  <a:solidFill>
                    <a:srgbClr val="FFFFFF"/>
                  </a:solidFill>
                  <a:ea typeface="ＭＳ Ｐゴシック" pitchFamily="34" charset="-128"/>
                </a:rPr>
                <a:t>VSC</a:t>
              </a:r>
            </a:p>
          </p:txBody>
        </p:sp>
      </p:grpSp>
      <p:sp>
        <p:nvSpPr>
          <p:cNvPr id="85" name="Rounded Rectangle 21"/>
          <p:cNvSpPr/>
          <p:nvPr/>
        </p:nvSpPr>
        <p:spPr bwMode="auto">
          <a:xfrm>
            <a:off x="723347" y="1419105"/>
            <a:ext cx="6852411" cy="1524000"/>
          </a:xfrm>
          <a:prstGeom prst="roundRect">
            <a:avLst/>
          </a:prstGeom>
          <a:solidFill>
            <a:srgbClr val="3497AE"/>
          </a:solidFill>
          <a:ln w="19050" cap="flat" cmpd="sng" algn="ctr">
            <a:solidFill>
              <a:srgbClr val="3497AE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109709" tIns="54854" rIns="109709" bIns="54854" numCol="1" rtlCol="0" anchor="ctr" anchorCtr="0" compatLnSpc="1">
            <a:prstTxWarp prst="textNoShape">
              <a:avLst/>
            </a:prstTxWarp>
          </a:bodyPr>
          <a:lstStyle/>
          <a:p>
            <a:pPr algn="ctr" defTabSz="801073"/>
            <a:endParaRPr lang="en-US" sz="2500" b="1" kern="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grpSp>
        <p:nvGrpSpPr>
          <p:cNvPr id="2" name="Group 91"/>
          <p:cNvGrpSpPr/>
          <p:nvPr/>
        </p:nvGrpSpPr>
        <p:grpSpPr>
          <a:xfrm>
            <a:off x="3845736" y="3754599"/>
            <a:ext cx="722648" cy="567824"/>
            <a:chOff x="9758428" y="3281022"/>
            <a:chExt cx="867177" cy="536968"/>
          </a:xfrm>
        </p:grpSpPr>
        <p:sp>
          <p:nvSpPr>
            <p:cNvPr id="60" name="Rounded Rectangle 92"/>
            <p:cNvSpPr/>
            <p:nvPr/>
          </p:nvSpPr>
          <p:spPr bwMode="auto">
            <a:xfrm>
              <a:off x="9802368" y="3281022"/>
              <a:ext cx="741166" cy="536968"/>
            </a:xfrm>
            <a:prstGeom prst="roundRect">
              <a:avLst/>
            </a:prstGeom>
            <a:solidFill>
              <a:srgbClr val="3497AC"/>
            </a:solidFill>
            <a:ln w="19050">
              <a:solidFill>
                <a:srgbClr val="347D8C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3938"/>
              <a:endParaRPr lang="en-US" b="1" dirty="0">
                <a:solidFill>
                  <a:srgbClr val="5EA7EA"/>
                </a:solidFill>
                <a:cs typeface="Segoe UI" pitchFamily="34" charset="0"/>
              </a:endParaRPr>
            </a:p>
          </p:txBody>
        </p:sp>
        <p:sp>
          <p:nvSpPr>
            <p:cNvPr id="61" name="TextBox 93"/>
            <p:cNvSpPr txBox="1"/>
            <p:nvPr/>
          </p:nvSpPr>
          <p:spPr>
            <a:xfrm>
              <a:off x="9758428" y="3363937"/>
              <a:ext cx="867177" cy="39291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 defTabSz="914363"/>
              <a:r>
                <a:rPr lang="en-US" sz="1050" b="1" dirty="0" smtClean="0">
                  <a:solidFill>
                    <a:srgbClr val="FFFFFF"/>
                  </a:solidFill>
                  <a:ea typeface="ＭＳ Ｐゴシック" pitchFamily="34" charset="-128"/>
                  <a:cs typeface="Segoe UI" pitchFamily="34" charset="0"/>
                </a:rPr>
                <a:t>Windows</a:t>
              </a:r>
            </a:p>
            <a:p>
              <a:pPr algn="ctr" defTabSz="914363"/>
              <a:r>
                <a:rPr lang="en-US" sz="1050" b="1" dirty="0" smtClean="0">
                  <a:solidFill>
                    <a:srgbClr val="FFFFFF"/>
                  </a:solidFill>
                  <a:ea typeface="ＭＳ Ｐゴシック" pitchFamily="34" charset="-128"/>
                  <a:cs typeface="Segoe UI" pitchFamily="34" charset="0"/>
                </a:rPr>
                <a:t>Kernel</a:t>
              </a:r>
              <a:endParaRPr lang="en-US" sz="1050" b="1" dirty="0">
                <a:solidFill>
                  <a:srgbClr val="FFFFFF"/>
                </a:solidFill>
                <a:ea typeface="ＭＳ Ｐゴシック" pitchFamily="34" charset="-128"/>
                <a:cs typeface="Segoe UI" pitchFamily="34" charset="0"/>
              </a:endParaRPr>
            </a:p>
          </p:txBody>
        </p:sp>
      </p:grpSp>
      <p:sp>
        <p:nvSpPr>
          <p:cNvPr id="56" name="Rounded Rectangle 92"/>
          <p:cNvSpPr/>
          <p:nvPr/>
        </p:nvSpPr>
        <p:spPr bwMode="auto">
          <a:xfrm>
            <a:off x="3062289" y="3842279"/>
            <a:ext cx="2288401" cy="465266"/>
          </a:xfrm>
          <a:prstGeom prst="roundRect">
            <a:avLst/>
          </a:prstGeom>
          <a:solidFill>
            <a:srgbClr val="3497AC"/>
          </a:solidFill>
          <a:ln w="19050">
            <a:solidFill>
              <a:srgbClr val="347D8C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913938"/>
            <a:endParaRPr lang="en-US" b="1" dirty="0">
              <a:solidFill>
                <a:srgbClr val="5EA7EA"/>
              </a:solidFill>
              <a:cs typeface="Segoe UI" pitchFamily="34" charset="0"/>
            </a:endParaRPr>
          </a:p>
        </p:txBody>
      </p:sp>
      <p:sp>
        <p:nvSpPr>
          <p:cNvPr id="124" name="TextBox 58"/>
          <p:cNvSpPr txBox="1"/>
          <p:nvPr/>
        </p:nvSpPr>
        <p:spPr>
          <a:xfrm>
            <a:off x="3461056" y="1944186"/>
            <a:ext cx="1490869" cy="360721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 defTabSz="914363"/>
            <a:r>
              <a:rPr lang="en-US" sz="1700" b="1" dirty="0">
                <a:solidFill>
                  <a:srgbClr val="FFC000"/>
                </a:solidFill>
                <a:ea typeface="ＭＳ Ｐゴシック" pitchFamily="34" charset="-128"/>
                <a:cs typeface="Segoe UI" pitchFamily="34" charset="0"/>
              </a:rPr>
              <a:t>Applications</a:t>
            </a:r>
          </a:p>
        </p:txBody>
      </p:sp>
      <p:sp>
        <p:nvSpPr>
          <p:cNvPr id="105" name="Rounded Rectangle 56"/>
          <p:cNvSpPr/>
          <p:nvPr/>
        </p:nvSpPr>
        <p:spPr bwMode="auto">
          <a:xfrm>
            <a:off x="3867775" y="4404271"/>
            <a:ext cx="632217" cy="429653"/>
          </a:xfrm>
          <a:prstGeom prst="roundRect">
            <a:avLst/>
          </a:prstGeom>
          <a:solidFill>
            <a:srgbClr val="E76429"/>
          </a:solidFill>
          <a:ln w="19050" cap="flat" cmpd="sng" algn="ctr">
            <a:solidFill>
              <a:srgbClr val="E76429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ctr" anchorCtr="0" compatLnSpc="1">
            <a:prstTxWarp prst="textNoShape">
              <a:avLst/>
            </a:prstTxWarp>
          </a:bodyPr>
          <a:lstStyle/>
          <a:p>
            <a:pPr algn="ctr" defTabSz="801073"/>
            <a:r>
              <a:rPr lang="en-US" sz="1050" b="1" kern="0" dirty="0">
                <a:solidFill>
                  <a:srgbClr val="FFFFFF"/>
                </a:solidFill>
                <a:ea typeface="ＭＳ Ｐゴシック" pitchFamily="34" charset="-128"/>
              </a:rPr>
              <a:t>IHV Drivers</a:t>
            </a:r>
          </a:p>
        </p:txBody>
      </p:sp>
      <p:sp>
        <p:nvSpPr>
          <p:cNvPr id="59" name="TextBox 93"/>
          <p:cNvSpPr txBox="1"/>
          <p:nvPr/>
        </p:nvSpPr>
        <p:spPr>
          <a:xfrm>
            <a:off x="3101363" y="3925550"/>
            <a:ext cx="217961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63"/>
            <a:r>
              <a:rPr lang="en-US" sz="1400" b="1" dirty="0" smtClean="0">
                <a:solidFill>
                  <a:srgbClr val="FFFFFF"/>
                </a:solidFill>
                <a:ea typeface="ＭＳ Ｐゴシック" pitchFamily="34" charset="-128"/>
                <a:cs typeface="Segoe UI" pitchFamily="34" charset="0"/>
              </a:rPr>
              <a:t>Windows Kernel</a:t>
            </a:r>
            <a:endParaRPr lang="en-US" sz="1400" b="1" dirty="0">
              <a:solidFill>
                <a:srgbClr val="FFFFFF"/>
              </a:solidFill>
              <a:ea typeface="ＭＳ Ｐゴシック" pitchFamily="34" charset="-128"/>
              <a:cs typeface="Segoe UI" pitchFamily="34" charset="0"/>
            </a:endParaRPr>
          </a:p>
        </p:txBody>
      </p:sp>
      <p:sp>
        <p:nvSpPr>
          <p:cNvPr id="67" name="Rounded Rectangle 56"/>
          <p:cNvSpPr/>
          <p:nvPr/>
        </p:nvSpPr>
        <p:spPr bwMode="auto">
          <a:xfrm>
            <a:off x="3075393" y="4388495"/>
            <a:ext cx="2282720" cy="445429"/>
          </a:xfrm>
          <a:prstGeom prst="roundRect">
            <a:avLst/>
          </a:prstGeom>
          <a:solidFill>
            <a:srgbClr val="E76429"/>
          </a:solidFill>
          <a:ln w="19050" cap="flat" cmpd="sng" algn="ctr">
            <a:solidFill>
              <a:srgbClr val="E76429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ctr" anchorCtr="0" compatLnSpc="1">
            <a:prstTxWarp prst="textNoShape">
              <a:avLst/>
            </a:prstTxWarp>
          </a:bodyPr>
          <a:lstStyle/>
          <a:p>
            <a:pPr algn="ctr" defTabSz="801073"/>
            <a:r>
              <a:rPr lang="en-US" sz="1400" b="1" kern="0" dirty="0">
                <a:solidFill>
                  <a:srgbClr val="FFFFFF"/>
                </a:solidFill>
                <a:ea typeface="ＭＳ Ｐゴシック" pitchFamily="34" charset="-128"/>
              </a:rPr>
              <a:t>IHV Drivers</a:t>
            </a:r>
          </a:p>
        </p:txBody>
      </p:sp>
    </p:spTree>
    <p:extLst>
      <p:ext uri="{BB962C8B-B14F-4D97-AF65-F5344CB8AC3E}">
        <p14:creationId xmlns:p14="http://schemas.microsoft.com/office/powerpoint/2010/main" val="158677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9702E-6 L -0.33021 -0.00347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0" y="-185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3294E-6 L -0.29601 -0.03678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9" y="-185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0" grpId="0" animBg="1"/>
      <p:bldP spid="99" grpId="0" animBg="1"/>
      <p:bldP spid="55" grpId="0" animBg="1"/>
      <p:bldP spid="58" grpId="0" animBg="1"/>
      <p:bldP spid="57" grpId="0" animBg="1"/>
      <p:bldP spid="57" grpId="1" animBg="1"/>
      <p:bldP spid="63" grpId="0" animBg="1"/>
      <p:bldP spid="64" grpId="0" animBg="1"/>
      <p:bldP spid="65" grpId="0" animBg="1"/>
      <p:bldP spid="66" grpId="0" animBg="1"/>
      <p:bldP spid="76" grpId="0" animBg="1"/>
      <p:bldP spid="77" grpId="0" animBg="1"/>
      <p:bldP spid="78" grpId="0" animBg="1"/>
      <p:bldP spid="78" grpId="1" animBg="1"/>
      <p:bldP spid="83" grpId="0"/>
      <p:bldP spid="54" grpId="0" animBg="1"/>
      <p:bldP spid="86" grpId="0" animBg="1"/>
      <p:bldP spid="87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2" grpId="0" animBg="1"/>
      <p:bldP spid="103" grpId="0"/>
      <p:bldP spid="104" grpId="0"/>
      <p:bldP spid="106" grpId="0" animBg="1"/>
      <p:bldP spid="109" grpId="0"/>
      <p:bldP spid="75" grpId="0" animBg="1"/>
      <p:bldP spid="85" grpId="0" animBg="1"/>
      <p:bldP spid="85" grpId="1" animBg="1"/>
      <p:bldP spid="56" grpId="0" animBg="1"/>
      <p:bldP spid="56" grpId="1" animBg="1"/>
      <p:bldP spid="124" grpId="0"/>
      <p:bldP spid="124" grpId="1"/>
      <p:bldP spid="105" grpId="0" animBg="1"/>
      <p:bldP spid="105" grpId="1" animBg="1"/>
      <p:bldP spid="59" grpId="0"/>
      <p:bldP spid="59" grpId="1"/>
      <p:bldP spid="67" grpId="0" animBg="1"/>
      <p:bldP spid="6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Hardware Anforderungen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6432" y="1628800"/>
            <a:ext cx="8488016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X64 Hardware Assisted Virtualization</a:t>
            </a:r>
          </a:p>
          <a:p>
            <a:pPr lvl="1"/>
            <a:r>
              <a:rPr lang="en-US" dirty="0"/>
              <a:t>AMD Virtualization (AMD-V)</a:t>
            </a:r>
          </a:p>
          <a:p>
            <a:pPr lvl="1"/>
            <a:r>
              <a:rPr lang="en-US" dirty="0"/>
              <a:t>Intel Virtualization Technology (Intel VT)</a:t>
            </a:r>
          </a:p>
          <a:p>
            <a:r>
              <a:rPr lang="en-US" dirty="0" smtClean="0"/>
              <a:t>Hardware </a:t>
            </a:r>
            <a:r>
              <a:rPr lang="en-US" dirty="0" err="1" smtClean="0"/>
              <a:t>unterstützte</a:t>
            </a:r>
            <a:r>
              <a:rPr lang="en-US" dirty="0" smtClean="0"/>
              <a:t> Data Execution</a:t>
            </a:r>
            <a:br>
              <a:rPr lang="en-US" dirty="0" smtClean="0"/>
            </a:br>
            <a:r>
              <a:rPr lang="en-US" dirty="0" smtClean="0"/>
              <a:t>Prevention </a:t>
            </a:r>
            <a:r>
              <a:rPr lang="en-US" dirty="0"/>
              <a:t>(DEP) </a:t>
            </a:r>
            <a:endParaRPr lang="en-US" dirty="0" smtClean="0"/>
          </a:p>
          <a:p>
            <a:pPr lvl="1"/>
            <a:r>
              <a:rPr lang="en-US" dirty="0" smtClean="0"/>
              <a:t>AMD </a:t>
            </a:r>
            <a:r>
              <a:rPr lang="en-US" dirty="0"/>
              <a:t>(NX no execute bit)</a:t>
            </a:r>
          </a:p>
          <a:p>
            <a:pPr lvl="1"/>
            <a:r>
              <a:rPr lang="en-US" dirty="0"/>
              <a:t>Intel (XD execute disable)</a:t>
            </a:r>
          </a:p>
          <a:p>
            <a:r>
              <a:rPr lang="en-US" dirty="0" smtClean="0"/>
              <a:t>Best Practice: Second </a:t>
            </a:r>
            <a:r>
              <a:rPr lang="en-US" dirty="0"/>
              <a:t>Level Address Translation (SLAT)</a:t>
            </a:r>
          </a:p>
          <a:p>
            <a:pPr lvl="1"/>
            <a:r>
              <a:rPr lang="en-US" dirty="0"/>
              <a:t>AMD Nested Page Tables (NPT) </a:t>
            </a:r>
            <a:r>
              <a:rPr lang="en-US" dirty="0" err="1" smtClean="0"/>
              <a:t>oder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Rapid </a:t>
            </a:r>
            <a:r>
              <a:rPr lang="en-US" dirty="0"/>
              <a:t>Virtualization Indexing (RVI)</a:t>
            </a:r>
          </a:p>
          <a:p>
            <a:pPr lvl="1"/>
            <a:r>
              <a:rPr lang="en-US" dirty="0"/>
              <a:t>Intel Extended Page Tables (EPT)</a:t>
            </a:r>
          </a:p>
          <a:p>
            <a:endParaRPr lang="de-DE" dirty="0"/>
          </a:p>
        </p:txBody>
      </p:sp>
      <p:sp>
        <p:nvSpPr>
          <p:cNvPr id="5" name="TextBox 1"/>
          <p:cNvSpPr txBox="1"/>
          <p:nvPr/>
        </p:nvSpPr>
        <p:spPr>
          <a:xfrm>
            <a:off x="7847793" y="2717330"/>
            <a:ext cx="1296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+mj-lt"/>
              </a:rPr>
              <a:t>Im</a:t>
            </a:r>
            <a:r>
              <a:rPr lang="en-US" b="1" dirty="0" smtClean="0">
                <a:latin typeface="+mj-lt"/>
              </a:rPr>
              <a:t> BIOS</a:t>
            </a:r>
          </a:p>
          <a:p>
            <a:r>
              <a:rPr lang="en-US" b="1" dirty="0" err="1" smtClean="0">
                <a:latin typeface="+mj-lt"/>
              </a:rPr>
              <a:t>einschalten</a:t>
            </a:r>
            <a:endParaRPr lang="en-US" b="1" dirty="0">
              <a:latin typeface="+mj-lt"/>
            </a:endParaRPr>
          </a:p>
        </p:txBody>
      </p:sp>
      <p:sp>
        <p:nvSpPr>
          <p:cNvPr id="6" name="Right Brace 2"/>
          <p:cNvSpPr/>
          <p:nvPr/>
        </p:nvSpPr>
        <p:spPr>
          <a:xfrm>
            <a:off x="6738938" y="1696371"/>
            <a:ext cx="1155635" cy="2736304"/>
          </a:xfrm>
          <a:prstGeom prst="rightBrace">
            <a:avLst>
              <a:gd name="adj1" fmla="val 54885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2051" name="Picture 3" descr="G:\Temp\ITCamp\Bi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1989"/>
            <a:ext cx="6300192" cy="462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53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Windows Editionen mit Hyper-V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29600" cy="425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Positionsrahmen 17"/>
          <p:cNvSpPr/>
          <p:nvPr/>
        </p:nvSpPr>
        <p:spPr>
          <a:xfrm>
            <a:off x="7020272" y="1279103"/>
            <a:ext cx="1800200" cy="4608512"/>
          </a:xfrm>
          <a:prstGeom prst="fra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9" name="Positionsrahmen 18"/>
          <p:cNvSpPr/>
          <p:nvPr/>
        </p:nvSpPr>
        <p:spPr>
          <a:xfrm>
            <a:off x="3995936" y="1279103"/>
            <a:ext cx="1800200" cy="4608512"/>
          </a:xfrm>
          <a:prstGeom prst="fra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6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lPpMElTky.0zusL4fyEg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Ed2008_ITPro_4-3">
  <a:themeElements>
    <a:clrScheme name="Custom 1">
      <a:dk1>
        <a:srgbClr val="FFFFFF"/>
      </a:dk1>
      <a:lt1>
        <a:srgbClr val="FFFFFF"/>
      </a:lt1>
      <a:dk2>
        <a:srgbClr val="FFFFFF"/>
      </a:dk2>
      <a:lt2>
        <a:srgbClr val="7F7F7F"/>
      </a:lt2>
      <a:accent1>
        <a:srgbClr val="5EA7EA"/>
      </a:accent1>
      <a:accent2>
        <a:srgbClr val="97D256"/>
      </a:accent2>
      <a:accent3>
        <a:srgbClr val="11508A"/>
      </a:accent3>
      <a:accent4>
        <a:srgbClr val="7F7F7F"/>
      </a:accent4>
      <a:accent5>
        <a:srgbClr val="95337B"/>
      </a:accent5>
      <a:accent6>
        <a:srgbClr val="186CB8"/>
      </a:accent6>
      <a:hlink>
        <a:srgbClr val="19B0E5"/>
      </a:hlink>
      <a:folHlink>
        <a:srgbClr val="186CB8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defRPr sz="20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Hyper-V Powerkur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Hyper-V Powerkur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1036</Words>
  <Application>Microsoft Office PowerPoint</Application>
  <PresentationFormat>Bildschirmpräsentation (4:3)</PresentationFormat>
  <Paragraphs>297</Paragraphs>
  <Slides>35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5</vt:i4>
      </vt:variant>
      <vt:variant>
        <vt:lpstr>Folientitel</vt:lpstr>
      </vt:variant>
      <vt:variant>
        <vt:i4>35</vt:i4>
      </vt:variant>
    </vt:vector>
  </HeadingPairs>
  <TitlesOfParts>
    <vt:vector size="40" baseType="lpstr">
      <vt:lpstr>Larissa</vt:lpstr>
      <vt:lpstr>TechEd2008_ITPro_4-3</vt:lpstr>
      <vt:lpstr>Hyper-V Powerkurs</vt:lpstr>
      <vt:lpstr>1_Hyper-V Powerkurs</vt:lpstr>
      <vt:lpstr>1_Larissa</vt:lpstr>
      <vt:lpstr>PowerPoint-Präsentation</vt:lpstr>
      <vt:lpstr>Organisatorisches</vt:lpstr>
      <vt:lpstr>Agenda </vt:lpstr>
      <vt:lpstr>Fragerunde</vt:lpstr>
      <vt:lpstr>Historie Microsoft Virtualisierung</vt:lpstr>
      <vt:lpstr>Hypervisor Typen</vt:lpstr>
      <vt:lpstr>PowerPoint-Präsentation</vt:lpstr>
      <vt:lpstr>Hardware Anforderungen</vt:lpstr>
      <vt:lpstr>Windows Editionen mit Hyper-V </vt:lpstr>
      <vt:lpstr>Demo: Hyper-V Rolle aktivieren </vt:lpstr>
      <vt:lpstr>Hyper-V Manager</vt:lpstr>
      <vt:lpstr>Demo: Erzeugen einer VM</vt:lpstr>
      <vt:lpstr>Demo: Importieren einer VM</vt:lpstr>
      <vt:lpstr>Die Virtuelle Maschine (VM)</vt:lpstr>
      <vt:lpstr>Demo: VM Einstellungen</vt:lpstr>
      <vt:lpstr>Hyper-V Performance</vt:lpstr>
      <vt:lpstr>Demo: Hyper-V Performance Counter</vt:lpstr>
      <vt:lpstr>Hochverfügbarkeit</vt:lpstr>
      <vt:lpstr>Hyper-V Failover Cluster</vt:lpstr>
      <vt:lpstr>Cluster Shared Volume</vt:lpstr>
      <vt:lpstr>Implementierung CSV</vt:lpstr>
      <vt:lpstr>Failover-Cluster Installation</vt:lpstr>
      <vt:lpstr>Demo: Failover-Cluster Installation</vt:lpstr>
      <vt:lpstr>Übersicht Failovercluster-Manager</vt:lpstr>
      <vt:lpstr>Livemigration</vt:lpstr>
      <vt:lpstr>Failover-Cluster Netzwerke</vt:lpstr>
      <vt:lpstr>Cluster Network Einstellungen</vt:lpstr>
      <vt:lpstr>Demo: Livemigration</vt:lpstr>
      <vt:lpstr>Hyper-V im Client</vt:lpstr>
      <vt:lpstr>VMM 2012</vt:lpstr>
      <vt:lpstr>PowerPoint-Präsentation</vt:lpstr>
      <vt:lpstr>PowerPoint-Präsentation</vt:lpstr>
      <vt:lpstr>Das neue User Interface</vt:lpstr>
      <vt:lpstr>Dynamic Optimization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Hyper-V Powerkurs</dc:title>
  <dc:creator>Carsten Rachfahl</dc:creator>
  <cp:lastModifiedBy>Carsten Rachfahl</cp:lastModifiedBy>
  <cp:revision>350</cp:revision>
  <cp:lastPrinted>2012-01-05T10:47:05Z</cp:lastPrinted>
  <dcterms:created xsi:type="dcterms:W3CDTF">2011-12-14T10:48:58Z</dcterms:created>
  <dcterms:modified xsi:type="dcterms:W3CDTF">2012-03-30T16:43:46Z</dcterms:modified>
</cp:coreProperties>
</file>