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4"/>
  </p:notesMasterIdLst>
  <p:sldIdLst>
    <p:sldId id="271" r:id="rId2"/>
    <p:sldId id="272" r:id="rId3"/>
    <p:sldId id="273" r:id="rId4"/>
    <p:sldId id="285" r:id="rId5"/>
    <p:sldId id="274" r:id="rId6"/>
    <p:sldId id="286" r:id="rId7"/>
    <p:sldId id="275" r:id="rId8"/>
    <p:sldId id="287" r:id="rId9"/>
    <p:sldId id="276" r:id="rId10"/>
    <p:sldId id="277" r:id="rId11"/>
    <p:sldId id="278" r:id="rId12"/>
    <p:sldId id="292" r:id="rId13"/>
    <p:sldId id="279" r:id="rId14"/>
    <p:sldId id="280" r:id="rId15"/>
    <p:sldId id="291" r:id="rId16"/>
    <p:sldId id="281" r:id="rId17"/>
    <p:sldId id="293" r:id="rId18"/>
    <p:sldId id="300" r:id="rId19"/>
    <p:sldId id="30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63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90781-0A82-422B-98C7-2C72692BB928}" type="datetimeFigureOut">
              <a:rPr lang="de-DE" smtClean="0"/>
              <a:t>30.03.2012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1F28A-5438-4A68-80CE-A959D27D88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597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3"/>
            <a:ext cx="5486400" cy="4114800"/>
          </a:xfrm>
          <a:prstGeom prst="rect">
            <a:avLst/>
          </a:prstGeom>
        </p:spPr>
        <p:txBody>
          <a:bodyPr lIns="88154" tIns="44078" rIns="88154" bIns="44078"/>
          <a:lstStyle/>
          <a:p>
            <a:pPr marL="164169" indent="-164169">
              <a:buFontTx/>
              <a:buChar char="-"/>
            </a:pPr>
            <a:r>
              <a:rPr lang="en-US" dirty="0" err="1" smtClean="0"/>
              <a:t>Hyper-V</a:t>
            </a:r>
            <a:r>
              <a:rPr lang="en-US" dirty="0" smtClean="0"/>
              <a:t>:</a:t>
            </a:r>
            <a:r>
              <a:rPr lang="en-US" baseline="0" dirty="0" smtClean="0"/>
              <a:t> machine virtualization; shipping since W2k8</a:t>
            </a:r>
          </a:p>
          <a:p>
            <a:pPr marL="164169" indent="-164169">
              <a:buFontTx/>
              <a:buChar char="-"/>
            </a:pPr>
            <a:endParaRPr lang="en-US" baseline="0" dirty="0" smtClean="0"/>
          </a:p>
          <a:p>
            <a:pPr marL="164169" indent="-164169">
              <a:buFontTx/>
              <a:buChar char="-"/>
            </a:pPr>
            <a:r>
              <a:rPr lang="en-US" baseline="0" dirty="0" err="1" smtClean="0"/>
              <a:t>Hyper-V</a:t>
            </a:r>
            <a:r>
              <a:rPr lang="en-US" baseline="0" dirty="0" smtClean="0"/>
              <a:t> &amp; Client </a:t>
            </a:r>
            <a:r>
              <a:rPr lang="en-US" baseline="0" dirty="0" err="1" smtClean="0"/>
              <a:t>Hyper-V</a:t>
            </a:r>
            <a:r>
              <a:rPr lang="en-US" baseline="0" dirty="0" smtClean="0"/>
              <a:t> used interchangeably in the presentation</a:t>
            </a:r>
          </a:p>
          <a:p>
            <a:endParaRPr lang="en-US" b="1" i="1" baseline="0" dirty="0" smtClean="0">
              <a:solidFill>
                <a:srgbClr val="FF0000"/>
              </a:solidFill>
            </a:endParaRPr>
          </a:p>
          <a:p>
            <a:pPr marL="167552" indent="-167552" defTabSz="893568">
              <a:spcAft>
                <a:spcPts val="326"/>
              </a:spcAft>
              <a:buFontTx/>
              <a:buChar char="-"/>
              <a:defRPr/>
            </a:pPr>
            <a:r>
              <a:rPr lang="en-US" dirty="0" smtClean="0"/>
              <a:t>32 &amp; 64-bit VMs</a:t>
            </a:r>
          </a:p>
          <a:p>
            <a:pPr marL="167552" indent="-167552" defTabSz="893568">
              <a:spcAft>
                <a:spcPts val="326"/>
              </a:spcAft>
              <a:buFontTx/>
              <a:buChar char="-"/>
              <a:defRPr/>
            </a:pPr>
            <a:r>
              <a:rPr lang="en-US" baseline="0" dirty="0" smtClean="0"/>
              <a:t>Windows &amp; non-Windows guests</a:t>
            </a:r>
          </a:p>
          <a:p>
            <a:pPr marL="167552" indent="-167552" defTabSz="893568">
              <a:spcAft>
                <a:spcPts val="326"/>
              </a:spcAft>
              <a:buFontTx/>
              <a:buChar char="-"/>
              <a:defRPr/>
            </a:pPr>
            <a:r>
              <a:rPr lang="en-US" baseline="0" dirty="0" smtClean="0"/>
              <a:t>Extensible Switch (particularly useful for </a:t>
            </a:r>
            <a:r>
              <a:rPr lang="en-US" baseline="0" dirty="0" err="1" smtClean="0"/>
              <a:t>devs</a:t>
            </a:r>
            <a:r>
              <a:rPr lang="en-US" baseline="0" dirty="0" smtClean="0"/>
              <a:t>)</a:t>
            </a:r>
          </a:p>
          <a:p>
            <a:pPr marL="167552" indent="-167552" defTabSz="893568">
              <a:spcAft>
                <a:spcPts val="326"/>
              </a:spcAft>
              <a:buFontTx/>
              <a:buChar char="-"/>
              <a:defRPr/>
            </a:pPr>
            <a:r>
              <a:rPr lang="en-US" baseline="0" dirty="0" smtClean="0"/>
              <a:t>Pick a couple of more points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pPr marL="167552" indent="-167552" defTabSz="893568">
              <a:spcAft>
                <a:spcPts val="326"/>
              </a:spcAft>
              <a:buFontTx/>
              <a:buChar char="-"/>
              <a:defRPr/>
            </a:pPr>
            <a:r>
              <a:rPr lang="en-US" dirty="0" smtClean="0"/>
              <a:t>Additional</a:t>
            </a:r>
            <a:r>
              <a:rPr lang="en-US" baseline="0" dirty="0" smtClean="0"/>
              <a:t> benefit for Server </a:t>
            </a:r>
            <a:r>
              <a:rPr lang="en-US" baseline="0" dirty="0" err="1" smtClean="0"/>
              <a:t>Hyper-V</a:t>
            </a:r>
            <a:r>
              <a:rPr lang="en-US" baseline="0" dirty="0" smtClean="0"/>
              <a:t> users</a:t>
            </a:r>
          </a:p>
          <a:p>
            <a:pPr marL="375688" lvl="1" indent="-167552" defTabSz="893568">
              <a:spcAft>
                <a:spcPts val="326"/>
              </a:spcAft>
              <a:buFontTx/>
              <a:buChar char="-"/>
              <a:defRPr/>
            </a:pPr>
            <a:r>
              <a:rPr lang="en-US" baseline="0" dirty="0" smtClean="0"/>
              <a:t>Parity (image &amp; </a:t>
            </a:r>
            <a:r>
              <a:rPr lang="en-US" baseline="0" dirty="0" err="1" smtClean="0"/>
              <a:t>mgmt</a:t>
            </a:r>
            <a:r>
              <a:rPr lang="en-US" baseline="0" dirty="0" smtClean="0"/>
              <a:t>)</a:t>
            </a:r>
          </a:p>
          <a:p>
            <a:pPr marL="375688" lvl="1" indent="-167552" defTabSz="893568">
              <a:spcAft>
                <a:spcPts val="326"/>
              </a:spcAft>
              <a:buFontTx/>
              <a:buChar char="-"/>
              <a:defRPr/>
            </a:pPr>
            <a:endParaRPr lang="en-US" baseline="0" dirty="0" smtClean="0"/>
          </a:p>
          <a:p>
            <a:pPr marL="208137" lvl="1" defTabSz="893568">
              <a:spcAft>
                <a:spcPts val="326"/>
              </a:spcAft>
              <a:defRPr/>
            </a:pPr>
            <a:r>
              <a:rPr lang="en-US" baseline="0" dirty="0" smtClean="0"/>
              <a:t>Next – walk through of a development cycle and Hyper-V applicability</a:t>
            </a:r>
          </a:p>
          <a:p>
            <a:pPr marL="208137" lvl="1" defTabSz="893568">
              <a:spcAft>
                <a:spcPts val="326"/>
              </a:spcAft>
              <a:defRPr/>
            </a:pPr>
            <a:r>
              <a:rPr lang="en-US" baseline="0" dirty="0" smtClean="0"/>
              <a:t>Bart to take 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4" y="8685214"/>
            <a:ext cx="2971800" cy="457199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8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2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7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33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5BB9F-56EB-4DC0-BD6C-063179BB310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E289-68BE-495B-8539-E276CDE84DB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7544" y="1772816"/>
            <a:ext cx="8207375" cy="43924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7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5BB9F-56EB-4DC0-BD6C-063179BB310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E289-68BE-495B-8539-E276CDE84DB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7544" y="1772816"/>
            <a:ext cx="8207375" cy="43924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0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5BB9F-56EB-4DC0-BD6C-063179BB310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E289-68BE-495B-8539-E276CDE84DB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7544" y="1772816"/>
            <a:ext cx="8207375" cy="43924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6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5BB9F-56EB-4DC0-BD6C-063179BB310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E289-68BE-495B-8539-E276CDE84DB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7544" y="1772816"/>
            <a:ext cx="8207375" cy="43924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8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5BB9F-56EB-4DC0-BD6C-063179BB310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E289-68BE-495B-8539-E276CDE84DB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7544" y="1772816"/>
            <a:ext cx="8207375" cy="43924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7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5BB9F-56EB-4DC0-BD6C-063179BB310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E289-68BE-495B-8539-E276CDE84DB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7544" y="1772816"/>
            <a:ext cx="8207375" cy="43924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4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5BB9F-56EB-4DC0-BD6C-063179BB310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E289-68BE-495B-8539-E276CDE84DB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7544" y="1772816"/>
            <a:ext cx="8207375" cy="43924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5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5BB9F-56EB-4DC0-BD6C-063179BB310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E289-68BE-495B-8539-E276CDE84DB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7544" y="1772816"/>
            <a:ext cx="8207375" cy="43924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1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38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5BB9F-56EB-4DC0-BD6C-063179BB310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E289-68BE-495B-8539-E276CDE84DB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7544" y="1772816"/>
            <a:ext cx="8207375" cy="43924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1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5BB9F-56EB-4DC0-BD6C-063179BB310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E289-68BE-495B-8539-E276CDE84DB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7544" y="1772816"/>
            <a:ext cx="8207375" cy="43924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9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5BB9F-56EB-4DC0-BD6C-063179BB310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E289-68BE-495B-8539-E276CDE84DB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7544" y="1772816"/>
            <a:ext cx="8207375" cy="43924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7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9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46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8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85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3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1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5A80F-7589-47D9-8A6B-EBECF1C5CB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30.03.2012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F7F27-73B5-4CA0-9374-756BBA057E5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5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de-DE" dirty="0"/>
              <a:t>Windows </a:t>
            </a:r>
            <a:r>
              <a:rPr lang="de-DE" dirty="0" smtClean="0"/>
              <a:t>Server „8“ </a:t>
            </a:r>
            <a:r>
              <a:rPr lang="de-DE" dirty="0"/>
              <a:t>und Hyper-V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41179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64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de-DE" dirty="0"/>
              <a:t>SMB 2.2 / </a:t>
            </a:r>
            <a:r>
              <a:rPr lang="de-DE" dirty="0" smtClean="0"/>
              <a:t>Storage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-36512" y="1124744"/>
            <a:ext cx="8855000" cy="5184576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Neue SMB Version 2.2</a:t>
            </a:r>
          </a:p>
          <a:p>
            <a:r>
              <a:rPr lang="de-DE" dirty="0"/>
              <a:t>SMB2 </a:t>
            </a:r>
            <a:r>
              <a:rPr lang="de-DE" dirty="0" err="1"/>
              <a:t>Multichannel</a:t>
            </a:r>
            <a:endParaRPr lang="de-DE" dirty="0"/>
          </a:p>
          <a:p>
            <a:r>
              <a:rPr lang="de-DE" dirty="0" smtClean="0"/>
              <a:t>SMB2 transparenter Failover</a:t>
            </a:r>
          </a:p>
          <a:p>
            <a:r>
              <a:rPr lang="de-DE" dirty="0" smtClean="0"/>
              <a:t>SMB2 Direkt (SMB2 </a:t>
            </a:r>
            <a:r>
              <a:rPr lang="de-DE" dirty="0" err="1" smtClean="0"/>
              <a:t>over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RDMA)</a:t>
            </a:r>
          </a:p>
          <a:p>
            <a:pPr lvl="1"/>
            <a:r>
              <a:rPr lang="de-DE" dirty="0" smtClean="0"/>
              <a:t>Unterstützt </a:t>
            </a:r>
            <a:r>
              <a:rPr lang="de-DE" dirty="0" err="1" smtClean="0"/>
              <a:t>Infiniband</a:t>
            </a:r>
            <a:r>
              <a:rPr lang="de-DE" dirty="0" smtClean="0"/>
              <a:t> und Ethernet basiertes </a:t>
            </a:r>
            <a:r>
              <a:rPr lang="de-DE" dirty="0" err="1" smtClean="0"/>
              <a:t>iWARP</a:t>
            </a:r>
            <a:r>
              <a:rPr lang="de-DE" dirty="0" smtClean="0"/>
              <a:t> und ROCE</a:t>
            </a:r>
          </a:p>
          <a:p>
            <a:pPr lvl="1"/>
            <a:r>
              <a:rPr lang="de-DE" dirty="0" smtClean="0"/>
              <a:t>Performance mit </a:t>
            </a:r>
            <a:r>
              <a:rPr lang="de-DE" dirty="0" err="1" smtClean="0"/>
              <a:t>Infiniband</a:t>
            </a:r>
            <a:r>
              <a:rPr lang="de-DE" dirty="0" smtClean="0"/>
              <a:t> über eine R-NIC: 3100 MBytes/sec zwischen Client und Server</a:t>
            </a:r>
          </a:p>
          <a:p>
            <a:r>
              <a:rPr lang="de-DE" dirty="0"/>
              <a:t>4k native Disk und </a:t>
            </a:r>
            <a:r>
              <a:rPr lang="de-DE" dirty="0" smtClean="0"/>
              <a:t>TRIM Support</a:t>
            </a:r>
            <a:endParaRPr lang="de-DE" dirty="0"/>
          </a:p>
          <a:p>
            <a:r>
              <a:rPr lang="en-US" dirty="0" smtClean="0"/>
              <a:t>Hyper-V </a:t>
            </a:r>
            <a:r>
              <a:rPr lang="en-US" dirty="0"/>
              <a:t>Offload Data Transfer (ODX) </a:t>
            </a:r>
          </a:p>
          <a:p>
            <a:r>
              <a:rPr lang="de-DE" dirty="0" err="1"/>
              <a:t>Thin</a:t>
            </a:r>
            <a:r>
              <a:rPr lang="de-DE" dirty="0"/>
              <a:t> </a:t>
            </a:r>
            <a:r>
              <a:rPr lang="de-DE" dirty="0" err="1"/>
              <a:t>Provisioning</a:t>
            </a:r>
            <a:r>
              <a:rPr lang="de-DE" dirty="0"/>
              <a:t> von Storage Spaces</a:t>
            </a:r>
          </a:p>
          <a:p>
            <a:r>
              <a:rPr lang="de-DE" dirty="0" err="1" smtClean="0"/>
              <a:t>Deduplizierung</a:t>
            </a:r>
            <a:r>
              <a:rPr lang="de-DE" dirty="0" smtClean="0"/>
              <a:t> </a:t>
            </a:r>
            <a:r>
              <a:rPr lang="de-DE" dirty="0"/>
              <a:t>im </a:t>
            </a:r>
            <a:r>
              <a:rPr lang="de-DE" dirty="0" smtClean="0"/>
              <a:t>Betriebssystem </a:t>
            </a:r>
          </a:p>
          <a:p>
            <a:r>
              <a:rPr lang="de-DE" dirty="0" smtClean="0"/>
              <a:t>Remote VSS für Host </a:t>
            </a:r>
            <a:r>
              <a:rPr lang="de-DE" dirty="0" err="1" smtClean="0"/>
              <a:t>Based</a:t>
            </a:r>
            <a:r>
              <a:rPr lang="de-DE" dirty="0" smtClean="0"/>
              <a:t> Backup</a:t>
            </a:r>
            <a:endParaRPr lang="de-DE" dirty="0"/>
          </a:p>
          <a:p>
            <a:endParaRPr lang="de-D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065" y="980729"/>
            <a:ext cx="4679183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84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de-DE" dirty="0" smtClean="0"/>
              <a:t>CSV V2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5496" y="1052736"/>
            <a:ext cx="6912767" cy="5184576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Proxy CSV File System CSVFS</a:t>
            </a:r>
          </a:p>
          <a:p>
            <a:r>
              <a:rPr lang="de-DE" dirty="0"/>
              <a:t>Nutzt SMB 2.2 </a:t>
            </a:r>
            <a:r>
              <a:rPr lang="de-DE" dirty="0" smtClean="0"/>
              <a:t>Features:</a:t>
            </a:r>
          </a:p>
          <a:p>
            <a:pPr lvl="1"/>
            <a:r>
              <a:rPr lang="de-DE" dirty="0" smtClean="0"/>
              <a:t>SMB </a:t>
            </a:r>
            <a:r>
              <a:rPr lang="de-DE" dirty="0" err="1" smtClean="0"/>
              <a:t>Multichannel</a:t>
            </a:r>
            <a:endParaRPr lang="de-DE" dirty="0" smtClean="0"/>
          </a:p>
          <a:p>
            <a:pPr lvl="1"/>
            <a:r>
              <a:rPr lang="de-DE" dirty="0" smtClean="0"/>
              <a:t>SMB </a:t>
            </a:r>
            <a:r>
              <a:rPr lang="de-DE" dirty="0" err="1" smtClean="0"/>
              <a:t>Direct</a:t>
            </a:r>
            <a:endParaRPr lang="de-DE" dirty="0"/>
          </a:p>
          <a:p>
            <a:r>
              <a:rPr lang="de-DE" dirty="0" smtClean="0"/>
              <a:t>High Speed CSV I/O </a:t>
            </a:r>
            <a:r>
              <a:rPr lang="de-DE" dirty="0" err="1" smtClean="0"/>
              <a:t>Redirection</a:t>
            </a:r>
            <a:r>
              <a:rPr lang="de-DE" dirty="0" smtClean="0"/>
              <a:t> </a:t>
            </a:r>
          </a:p>
          <a:p>
            <a:r>
              <a:rPr lang="de-DE" dirty="0" smtClean="0"/>
              <a:t>Anwendungskonsistente Snapshots  </a:t>
            </a:r>
          </a:p>
          <a:p>
            <a:r>
              <a:rPr lang="de-DE" dirty="0" smtClean="0"/>
              <a:t>Backup</a:t>
            </a:r>
          </a:p>
          <a:p>
            <a:pPr lvl="1"/>
            <a:r>
              <a:rPr lang="de-DE" dirty="0" err="1" smtClean="0"/>
              <a:t>Direct</a:t>
            </a:r>
            <a:r>
              <a:rPr lang="de-DE" dirty="0" smtClean="0"/>
              <a:t> I/O Mode bei Snapshot und Backup Operationen</a:t>
            </a:r>
            <a:endParaRPr lang="en-US" dirty="0"/>
          </a:p>
          <a:p>
            <a:pPr lvl="1"/>
            <a:r>
              <a:rPr lang="de-DE" dirty="0" smtClean="0"/>
              <a:t>Parallele Backups gleicher oder unterschiedlicher CSVs und gleicher oder unterschiedlicher Nodes</a:t>
            </a:r>
          </a:p>
          <a:p>
            <a:pPr marL="457200" lvl="1" indent="0">
              <a:buNone/>
            </a:pP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12776"/>
            <a:ext cx="2171700" cy="3695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46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1394"/>
            <a:ext cx="4896151" cy="3669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005"/>
            <a:ext cx="8229600" cy="1143000"/>
          </a:xfrm>
        </p:spPr>
        <p:txBody>
          <a:bodyPr/>
          <a:lstStyle/>
          <a:p>
            <a:r>
              <a:rPr lang="de-DE" dirty="0" smtClean="0"/>
              <a:t>Neue Cluster Features</a:t>
            </a:r>
            <a:endParaRPr lang="en-US" dirty="0"/>
          </a:p>
        </p:txBody>
      </p:sp>
      <p:sp>
        <p:nvSpPr>
          <p:cNvPr id="7" name="Abgerundete rechteckige Legende 6"/>
          <p:cNvSpPr/>
          <p:nvPr/>
        </p:nvSpPr>
        <p:spPr>
          <a:xfrm>
            <a:off x="4283968" y="1196752"/>
            <a:ext cx="4752528" cy="4032448"/>
          </a:xfrm>
          <a:prstGeom prst="wedgeRoundRectCallout">
            <a:avLst>
              <a:gd name="adj1" fmla="val -80431"/>
              <a:gd name="adj2" fmla="val -8890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de-DE" sz="7200" b="1" dirty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Demo/LAB</a:t>
            </a:r>
            <a:r>
              <a:rPr lang="de-DE" sz="5400" b="1" dirty="0" smtClean="0">
                <a:ln w="50800"/>
                <a:solidFill>
                  <a:prstClr val="white">
                    <a:shade val="50000"/>
                  </a:prstClr>
                </a:solidFill>
              </a:rPr>
              <a:t>  </a:t>
            </a:r>
            <a:r>
              <a:rPr lang="de-DE" sz="5400" b="1" dirty="0">
                <a:ln w="50800"/>
                <a:solidFill>
                  <a:prstClr val="white">
                    <a:shade val="50000"/>
                  </a:prstClr>
                </a:solidFill>
              </a:rPr>
              <a:t/>
            </a:r>
            <a:br>
              <a:rPr lang="de-DE" sz="5400" b="1" dirty="0">
                <a:ln w="50800"/>
                <a:solidFill>
                  <a:prstClr val="white">
                    <a:shade val="50000"/>
                  </a:prstClr>
                </a:solidFill>
              </a:rPr>
            </a:br>
            <a:endParaRPr lang="de-DE" sz="4800" b="1" dirty="0">
              <a:ln w="50800"/>
              <a:solidFill>
                <a:prstClr val="white">
                  <a:shade val="50000"/>
                </a:prst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  <a:p>
            <a:pPr algn="ctr"/>
            <a:r>
              <a:rPr lang="de-DE" sz="48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Neue Cluster Features</a:t>
            </a:r>
            <a:endParaRPr lang="de-DE" sz="5400" b="1" dirty="0">
              <a:ln w="50800"/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5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227715"/>
            <a:ext cx="8229600" cy="1143000"/>
          </a:xfrm>
        </p:spPr>
        <p:txBody>
          <a:bodyPr/>
          <a:lstStyle/>
          <a:p>
            <a:r>
              <a:rPr lang="en-US" dirty="0"/>
              <a:t>Hyper-V Extensible Switch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5497" y="908720"/>
            <a:ext cx="5184575" cy="5256584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völlig neues Switch </a:t>
            </a:r>
            <a:r>
              <a:rPr lang="de-DE" dirty="0"/>
              <a:t>K</a:t>
            </a:r>
            <a:r>
              <a:rPr lang="de-DE" dirty="0" smtClean="0"/>
              <a:t>onzept</a:t>
            </a:r>
          </a:p>
          <a:p>
            <a:r>
              <a:rPr lang="de-DE" dirty="0" smtClean="0"/>
              <a:t>Erweiterbar durch dritt Hersteller (</a:t>
            </a:r>
            <a:r>
              <a:rPr lang="de-DE" dirty="0" err="1" smtClean="0"/>
              <a:t>z.B</a:t>
            </a:r>
            <a:r>
              <a:rPr lang="de-DE" dirty="0" smtClean="0"/>
              <a:t> Cisco V1000 Switch)</a:t>
            </a:r>
          </a:p>
          <a:p>
            <a:r>
              <a:rPr lang="de-DE" dirty="0" smtClean="0"/>
              <a:t>PVLAN (private VLAN)</a:t>
            </a:r>
          </a:p>
          <a:p>
            <a:r>
              <a:rPr lang="de-DE" dirty="0" smtClean="0"/>
              <a:t>Network </a:t>
            </a:r>
            <a:r>
              <a:rPr lang="de-DE" dirty="0" err="1" smtClean="0"/>
              <a:t>Virtualisierung</a:t>
            </a:r>
            <a:r>
              <a:rPr lang="de-DE" dirty="0"/>
              <a:t> und </a:t>
            </a:r>
            <a:r>
              <a:rPr lang="de-DE" dirty="0" smtClean="0"/>
              <a:t>Isolierung</a:t>
            </a:r>
          </a:p>
          <a:p>
            <a:r>
              <a:rPr lang="de-DE" dirty="0" smtClean="0"/>
              <a:t>VM Mobility – Kunden können ihre IPs behalten</a:t>
            </a:r>
          </a:p>
          <a:p>
            <a:r>
              <a:rPr lang="de-DE" dirty="0" smtClean="0"/>
              <a:t>Unified </a:t>
            </a:r>
            <a:r>
              <a:rPr lang="de-DE" dirty="0" err="1" smtClean="0"/>
              <a:t>Tracing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Port </a:t>
            </a:r>
            <a:r>
              <a:rPr lang="de-DE" dirty="0" err="1" smtClean="0"/>
              <a:t>Mirroring</a:t>
            </a:r>
            <a:r>
              <a:rPr lang="de-DE" dirty="0"/>
              <a:t> </a:t>
            </a:r>
            <a:r>
              <a:rPr lang="de-DE" dirty="0" smtClean="0"/>
              <a:t>für </a:t>
            </a:r>
            <a:r>
              <a:rPr lang="de-DE" dirty="0"/>
              <a:t>Traffic Analyse </a:t>
            </a:r>
            <a:endParaRPr lang="de-DE" dirty="0" smtClean="0"/>
          </a:p>
          <a:p>
            <a:r>
              <a:rPr lang="de-DE" dirty="0" smtClean="0"/>
              <a:t>DHCP </a:t>
            </a:r>
            <a:r>
              <a:rPr lang="de-DE" dirty="0" err="1" smtClean="0"/>
              <a:t>Guard</a:t>
            </a:r>
            <a:endParaRPr lang="de-DE" dirty="0" smtClean="0"/>
          </a:p>
          <a:p>
            <a:r>
              <a:rPr lang="de-DE" dirty="0" smtClean="0"/>
              <a:t>Hyper-V </a:t>
            </a:r>
            <a:r>
              <a:rPr lang="de-DE" dirty="0" err="1" smtClean="0"/>
              <a:t>QoS</a:t>
            </a:r>
            <a:endParaRPr lang="de-DE" dirty="0" smtClean="0"/>
          </a:p>
          <a:p>
            <a:pPr lvl="1"/>
            <a:r>
              <a:rPr lang="de-DE" dirty="0" smtClean="0"/>
              <a:t>Minimum und Maximum auf NIC</a:t>
            </a:r>
          </a:p>
          <a:p>
            <a:pPr lvl="1"/>
            <a:r>
              <a:rPr lang="de-DE" dirty="0" smtClean="0"/>
              <a:t>Absolut und Gewichtet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919" y="908720"/>
            <a:ext cx="3996746" cy="4251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42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de-DE" dirty="0" smtClean="0"/>
              <a:t>Netzwerk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-14973" y="836712"/>
            <a:ext cx="6099141" cy="5400600"/>
          </a:xfrm>
        </p:spPr>
        <p:txBody>
          <a:bodyPr>
            <a:normAutofit fontScale="62500" lnSpcReduction="20000"/>
          </a:bodyPr>
          <a:lstStyle/>
          <a:p>
            <a:r>
              <a:rPr lang="de-DE" sz="3800" dirty="0"/>
              <a:t>NIC </a:t>
            </a:r>
            <a:r>
              <a:rPr lang="de-DE" sz="3800" dirty="0" err="1" smtClean="0"/>
              <a:t>Teaming</a:t>
            </a:r>
            <a:r>
              <a:rPr lang="de-DE" sz="3800" dirty="0" smtClean="0"/>
              <a:t> native in Windows 8 </a:t>
            </a:r>
            <a:r>
              <a:rPr lang="de-DE" sz="3800" dirty="0" err="1" smtClean="0"/>
              <a:t>supported</a:t>
            </a:r>
            <a:endParaRPr lang="de-DE" sz="3800" dirty="0" smtClean="0"/>
          </a:p>
          <a:p>
            <a:pPr lvl="1"/>
            <a:r>
              <a:rPr lang="de-DE" sz="3800" dirty="0" smtClean="0"/>
              <a:t>Bis 32 NICs pro Team</a:t>
            </a:r>
          </a:p>
          <a:p>
            <a:pPr lvl="1"/>
            <a:r>
              <a:rPr lang="de-DE" sz="3800" dirty="0" err="1" smtClean="0"/>
              <a:t>Teaming</a:t>
            </a:r>
            <a:r>
              <a:rPr lang="de-DE" sz="3800" dirty="0" smtClean="0"/>
              <a:t> im Hyper-V Host und Guest möglich</a:t>
            </a:r>
          </a:p>
          <a:p>
            <a:pPr lvl="1"/>
            <a:r>
              <a:rPr lang="de-DE" sz="3800" dirty="0" err="1" smtClean="0"/>
              <a:t>Teaming</a:t>
            </a:r>
            <a:r>
              <a:rPr lang="de-DE" sz="3800" dirty="0" smtClean="0"/>
              <a:t> von verschiedenen Netzwerk-karten und Geschwindigkeiten</a:t>
            </a:r>
          </a:p>
          <a:p>
            <a:r>
              <a:rPr lang="de-DE" sz="3800" dirty="0" smtClean="0"/>
              <a:t>Diverse </a:t>
            </a:r>
            <a:r>
              <a:rPr lang="de-DE" sz="3800" dirty="0" err="1" smtClean="0"/>
              <a:t>Offloading</a:t>
            </a:r>
            <a:r>
              <a:rPr lang="de-DE" sz="3800" dirty="0" smtClean="0"/>
              <a:t> Optimierungen</a:t>
            </a:r>
          </a:p>
          <a:p>
            <a:pPr lvl="1"/>
            <a:r>
              <a:rPr lang="de-DE" sz="3800" dirty="0" smtClean="0"/>
              <a:t>D-VMQ (</a:t>
            </a:r>
            <a:r>
              <a:rPr lang="de-DE" sz="3800" dirty="0" err="1" smtClean="0"/>
              <a:t>dynamic</a:t>
            </a:r>
            <a:r>
              <a:rPr lang="de-DE" sz="3800" dirty="0" smtClean="0"/>
              <a:t> VMQ)</a:t>
            </a:r>
          </a:p>
          <a:p>
            <a:pPr lvl="1"/>
            <a:r>
              <a:rPr lang="de-DE" sz="3800" dirty="0" smtClean="0"/>
              <a:t>RSC (</a:t>
            </a:r>
            <a:r>
              <a:rPr lang="de-DE" sz="3800" dirty="0" err="1" smtClean="0"/>
              <a:t>Receive</a:t>
            </a:r>
            <a:r>
              <a:rPr lang="de-DE" sz="3800" dirty="0" smtClean="0"/>
              <a:t> Side </a:t>
            </a:r>
            <a:r>
              <a:rPr lang="de-DE" sz="3800" dirty="0" err="1" smtClean="0"/>
              <a:t>Coalescing</a:t>
            </a:r>
            <a:r>
              <a:rPr lang="de-DE" sz="3800" dirty="0" smtClean="0"/>
              <a:t>)</a:t>
            </a:r>
          </a:p>
          <a:p>
            <a:pPr lvl="1"/>
            <a:r>
              <a:rPr lang="de-DE" sz="3800" dirty="0" smtClean="0"/>
              <a:t>IPSec Task </a:t>
            </a:r>
            <a:r>
              <a:rPr lang="de-DE" sz="3800" dirty="0" err="1" smtClean="0"/>
              <a:t>Offload</a:t>
            </a:r>
            <a:endParaRPr lang="de-DE" sz="3800" dirty="0" smtClean="0"/>
          </a:p>
          <a:p>
            <a:r>
              <a:rPr lang="de-DE" sz="3800" dirty="0" smtClean="0"/>
              <a:t>Unterstützung von SR-IOV Karten</a:t>
            </a:r>
          </a:p>
          <a:p>
            <a:pPr lvl="1"/>
            <a:r>
              <a:rPr lang="de-DE" sz="3800" dirty="0" smtClean="0"/>
              <a:t>„virtuelle Funktion“ in der VM </a:t>
            </a:r>
            <a:br>
              <a:rPr lang="de-DE" sz="3800" dirty="0" smtClean="0"/>
            </a:br>
            <a:r>
              <a:rPr lang="de-DE" sz="3800" dirty="0" smtClean="0"/>
              <a:t>verknüpft direkt mit der SR-IOV Karte</a:t>
            </a:r>
          </a:p>
          <a:p>
            <a:pPr lvl="1"/>
            <a:r>
              <a:rPr lang="de-DE" sz="3800" dirty="0" smtClean="0"/>
              <a:t>Achtung! Bypass der virtuellen Switch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357" y="980728"/>
            <a:ext cx="3099196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92896"/>
            <a:ext cx="3528441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8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005"/>
            <a:ext cx="8229600" cy="1143000"/>
          </a:xfrm>
        </p:spPr>
        <p:txBody>
          <a:bodyPr/>
          <a:lstStyle/>
          <a:p>
            <a:r>
              <a:rPr lang="de-DE" dirty="0" smtClean="0"/>
              <a:t>Netzwerk</a:t>
            </a:r>
            <a:endParaRPr lang="en-US" dirty="0"/>
          </a:p>
        </p:txBody>
      </p:sp>
      <p:pic>
        <p:nvPicPr>
          <p:cNvPr id="6" name="Picture 3" descr="C:\Users\fl\Desktop\robo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071564" cy="4209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bgerundete rechteckige Legende 6"/>
          <p:cNvSpPr/>
          <p:nvPr/>
        </p:nvSpPr>
        <p:spPr>
          <a:xfrm>
            <a:off x="3923928" y="1588578"/>
            <a:ext cx="4752528" cy="4032448"/>
          </a:xfrm>
          <a:prstGeom prst="wedgeRoundRectCallout">
            <a:avLst>
              <a:gd name="adj1" fmla="val -85048"/>
              <a:gd name="adj2" fmla="val -31112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de-DE" sz="7200" b="1" dirty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Demo</a:t>
            </a:r>
            <a:r>
              <a:rPr lang="de-DE" sz="5400" b="1" dirty="0" smtClean="0">
                <a:ln w="50800"/>
                <a:solidFill>
                  <a:prstClr val="white">
                    <a:shade val="50000"/>
                  </a:prstClr>
                </a:solidFill>
              </a:rPr>
              <a:t>/LAB</a:t>
            </a:r>
            <a:br>
              <a:rPr lang="de-DE" sz="5400" b="1" dirty="0" smtClean="0">
                <a:ln w="50800"/>
                <a:solidFill>
                  <a:prstClr val="white">
                    <a:shade val="50000"/>
                  </a:prstClr>
                </a:solidFill>
              </a:rPr>
            </a:br>
            <a:endParaRPr lang="de-DE" sz="4800" b="1" dirty="0" smtClean="0">
              <a:ln w="50800"/>
              <a:solidFill>
                <a:prstClr val="white">
                  <a:shade val="50000"/>
                </a:prst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  <a:p>
            <a:pPr algn="ctr"/>
            <a:r>
              <a:rPr lang="de-DE" sz="4800" b="1" dirty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Netzwerk</a:t>
            </a:r>
            <a:endParaRPr lang="de-DE" sz="5400" b="1" dirty="0" smtClean="0">
              <a:ln w="50800"/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DE" dirty="0" smtClean="0"/>
              <a:t>Und sonst?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520" y="1340768"/>
            <a:ext cx="6840760" cy="4824536"/>
          </a:xfrm>
        </p:spPr>
        <p:txBody>
          <a:bodyPr>
            <a:normAutofit lnSpcReduction="10000"/>
          </a:bodyPr>
          <a:lstStyle/>
          <a:p>
            <a:r>
              <a:rPr lang="de-DE" dirty="0" err="1"/>
              <a:t>Full</a:t>
            </a:r>
            <a:r>
              <a:rPr lang="de-DE" dirty="0"/>
              <a:t>- kann in Core-Version „umgewandelt werden“ </a:t>
            </a:r>
            <a:endParaRPr lang="de-DE" dirty="0" smtClean="0"/>
          </a:p>
          <a:p>
            <a:r>
              <a:rPr lang="de-DE" dirty="0"/>
              <a:t>Domain kann jetzt im Cluster liegen</a:t>
            </a:r>
          </a:p>
          <a:p>
            <a:r>
              <a:rPr lang="de-DE" dirty="0" smtClean="0"/>
              <a:t>Snapshot </a:t>
            </a:r>
            <a:r>
              <a:rPr lang="de-DE" dirty="0" err="1"/>
              <a:t>Merge</a:t>
            </a:r>
            <a:r>
              <a:rPr lang="de-DE" dirty="0"/>
              <a:t> während die VM </a:t>
            </a:r>
            <a:r>
              <a:rPr lang="de-DE" dirty="0" smtClean="0"/>
              <a:t>läuft</a:t>
            </a:r>
          </a:p>
          <a:p>
            <a:r>
              <a:rPr lang="de-DE" dirty="0" smtClean="0"/>
              <a:t>Hyper-V </a:t>
            </a:r>
            <a:r>
              <a:rPr lang="de-DE" dirty="0" err="1" smtClean="0"/>
              <a:t>Metering</a:t>
            </a:r>
            <a:r>
              <a:rPr lang="de-DE" dirty="0" smtClean="0"/>
              <a:t> mit Netzwerk, Prozessor, Storage </a:t>
            </a:r>
            <a:r>
              <a:rPr lang="de-DE" dirty="0"/>
              <a:t>u</a:t>
            </a:r>
            <a:r>
              <a:rPr lang="de-DE" dirty="0" smtClean="0"/>
              <a:t>nd Speicher, welches mit der Maschine „wandert“</a:t>
            </a:r>
          </a:p>
          <a:p>
            <a:r>
              <a:rPr lang="de-DE" dirty="0"/>
              <a:t>Guest </a:t>
            </a:r>
            <a:r>
              <a:rPr lang="de-DE" dirty="0" smtClean="0"/>
              <a:t>NUMA</a:t>
            </a:r>
            <a:endParaRPr lang="de-DE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7" y="1556792"/>
            <a:ext cx="3262313" cy="2444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20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1394"/>
            <a:ext cx="4896151" cy="3669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005"/>
            <a:ext cx="8229600" cy="1143000"/>
          </a:xfrm>
        </p:spPr>
        <p:txBody>
          <a:bodyPr/>
          <a:lstStyle/>
          <a:p>
            <a:r>
              <a:rPr lang="de-DE" smtClean="0"/>
              <a:t>Und sonst?</a:t>
            </a:r>
            <a:endParaRPr lang="en-US" dirty="0"/>
          </a:p>
        </p:txBody>
      </p:sp>
      <p:sp>
        <p:nvSpPr>
          <p:cNvPr id="7" name="Abgerundete rechteckige Legende 6"/>
          <p:cNvSpPr/>
          <p:nvPr/>
        </p:nvSpPr>
        <p:spPr>
          <a:xfrm>
            <a:off x="4283968" y="1196752"/>
            <a:ext cx="4752528" cy="4032448"/>
          </a:xfrm>
          <a:prstGeom prst="wedgeRoundRectCallout">
            <a:avLst>
              <a:gd name="adj1" fmla="val -80431"/>
              <a:gd name="adj2" fmla="val -8890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de-DE" sz="7200" b="1" dirty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Demo/LAB</a:t>
            </a:r>
            <a:r>
              <a:rPr lang="de-DE" sz="5400" b="1" dirty="0" smtClean="0">
                <a:ln w="50800"/>
                <a:solidFill>
                  <a:prstClr val="white">
                    <a:shade val="50000"/>
                  </a:prstClr>
                </a:solidFill>
              </a:rPr>
              <a:t>  </a:t>
            </a:r>
            <a:r>
              <a:rPr lang="de-DE" sz="5400" b="1" dirty="0">
                <a:ln w="50800"/>
                <a:solidFill>
                  <a:prstClr val="white">
                    <a:shade val="50000"/>
                  </a:prstClr>
                </a:solidFill>
              </a:rPr>
              <a:t/>
            </a:r>
            <a:br>
              <a:rPr lang="de-DE" sz="5400" b="1" dirty="0">
                <a:ln w="50800"/>
                <a:solidFill>
                  <a:prstClr val="white">
                    <a:shade val="50000"/>
                  </a:prstClr>
                </a:solidFill>
              </a:rPr>
            </a:br>
            <a:endParaRPr lang="de-DE" sz="4800" b="1" dirty="0" smtClean="0">
              <a:ln w="50800"/>
              <a:solidFill>
                <a:prstClr val="white">
                  <a:shade val="50000"/>
                </a:prst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  <a:p>
            <a:pPr algn="ctr"/>
            <a:r>
              <a:rPr lang="de-DE" sz="4800" b="1" dirty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Dies und Das</a:t>
            </a:r>
            <a:endParaRPr lang="de-DE" sz="5400" b="1" dirty="0">
              <a:ln w="50800"/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DE" dirty="0" err="1" smtClean="0"/>
              <a:t>PowerShell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520" y="1340768"/>
            <a:ext cx="5904656" cy="4824536"/>
          </a:xfrm>
        </p:spPr>
        <p:txBody>
          <a:bodyPr>
            <a:normAutofit/>
          </a:bodyPr>
          <a:lstStyle/>
          <a:p>
            <a:r>
              <a:rPr lang="de-DE" dirty="0" smtClean="0"/>
              <a:t>Mehr als 160 Hyper-V </a:t>
            </a:r>
            <a:r>
              <a:rPr lang="de-DE" dirty="0" err="1" smtClean="0"/>
              <a:t>PowerShell</a:t>
            </a:r>
            <a:r>
              <a:rPr lang="de-DE" dirty="0" smtClean="0"/>
              <a:t> </a:t>
            </a:r>
            <a:r>
              <a:rPr lang="de-DE" dirty="0" err="1" smtClean="0"/>
              <a:t>CmdLets</a:t>
            </a:r>
            <a:endParaRPr lang="de-DE" dirty="0" smtClean="0"/>
          </a:p>
          <a:p>
            <a:r>
              <a:rPr lang="de-DE" dirty="0" smtClean="0"/>
              <a:t>Nach </a:t>
            </a:r>
            <a:r>
              <a:rPr lang="de-DE" dirty="0" smtClean="0"/>
              <a:t>den </a:t>
            </a:r>
            <a:r>
              <a:rPr lang="de-DE" dirty="0" smtClean="0"/>
              <a:t>„offiziellen“ </a:t>
            </a:r>
            <a:r>
              <a:rPr lang="de-DE" dirty="0" err="1" smtClean="0"/>
              <a:t>Benamungsregeln</a:t>
            </a:r>
            <a:endParaRPr lang="de-DE" dirty="0" smtClean="0"/>
          </a:p>
          <a:p>
            <a:r>
              <a:rPr lang="de-DE" dirty="0" smtClean="0"/>
              <a:t>Alles was mit „Hyper-V“ geht kann man damit Automatisieren</a:t>
            </a:r>
          </a:p>
          <a:p>
            <a:r>
              <a:rPr lang="de-DE" dirty="0" smtClean="0"/>
              <a:t>Neue Version der </a:t>
            </a:r>
            <a:r>
              <a:rPr lang="de-DE" dirty="0" err="1" smtClean="0"/>
              <a:t>PowerShell</a:t>
            </a:r>
            <a:r>
              <a:rPr lang="de-DE" dirty="0" smtClean="0"/>
              <a:t> ISE mit IntelliSense Unterstützung</a:t>
            </a:r>
          </a:p>
        </p:txBody>
      </p:sp>
      <p:pic>
        <p:nvPicPr>
          <p:cNvPr id="5" name="Picture 6" descr="powershel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2060848"/>
            <a:ext cx="2587085" cy="23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984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005"/>
            <a:ext cx="8229600" cy="1143000"/>
          </a:xfrm>
        </p:spPr>
        <p:txBody>
          <a:bodyPr/>
          <a:lstStyle/>
          <a:p>
            <a:r>
              <a:rPr lang="de-DE" dirty="0" err="1" smtClean="0"/>
              <a:t>PowerShell</a:t>
            </a:r>
            <a:endParaRPr lang="en-US" dirty="0"/>
          </a:p>
        </p:txBody>
      </p:sp>
      <p:pic>
        <p:nvPicPr>
          <p:cNvPr id="6" name="Picture 3" descr="C:\Users\fl\Desktop\robo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071564" cy="4209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bgerundete rechteckige Legende 6"/>
          <p:cNvSpPr/>
          <p:nvPr/>
        </p:nvSpPr>
        <p:spPr>
          <a:xfrm>
            <a:off x="3923928" y="1588578"/>
            <a:ext cx="4752528" cy="4032448"/>
          </a:xfrm>
          <a:prstGeom prst="wedgeRoundRectCallout">
            <a:avLst>
              <a:gd name="adj1" fmla="val -85048"/>
              <a:gd name="adj2" fmla="val -31112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de-DE" sz="7200" b="1" dirty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Demo/LAB</a:t>
            </a:r>
            <a:r>
              <a:rPr lang="de-DE" sz="5400" b="1" dirty="0" smtClean="0">
                <a:ln w="50800"/>
                <a:solidFill>
                  <a:prstClr val="white">
                    <a:shade val="50000"/>
                  </a:prstClr>
                </a:solidFill>
              </a:rPr>
              <a:t> </a:t>
            </a:r>
            <a:br>
              <a:rPr lang="de-DE" sz="5400" b="1" dirty="0" smtClean="0">
                <a:ln w="50800"/>
                <a:solidFill>
                  <a:prstClr val="white">
                    <a:shade val="50000"/>
                  </a:prstClr>
                </a:solidFill>
              </a:rPr>
            </a:br>
            <a:endParaRPr lang="de-DE" sz="4800" b="1" dirty="0" smtClean="0">
              <a:ln w="50800"/>
              <a:solidFill>
                <a:prstClr val="white">
                  <a:shade val="50000"/>
                </a:prst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  <a:p>
            <a:pPr algn="ctr"/>
            <a:r>
              <a:rPr lang="de-DE" sz="4800" b="1" dirty="0" err="1" smtClean="0">
                <a:ln w="50800"/>
                <a:solidFill>
                  <a:prstClr val="white">
                    <a:shade val="50000"/>
                  </a:prst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PowerShell</a:t>
            </a:r>
            <a:endParaRPr lang="de-DE" sz="5400" b="1" dirty="0" smtClean="0">
              <a:ln w="50800"/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de-DE" dirty="0" smtClean="0"/>
              <a:t>Kennzahlen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0" y="1196752"/>
            <a:ext cx="8207375" cy="4392488"/>
          </a:xfrm>
        </p:spPr>
        <p:txBody>
          <a:bodyPr/>
          <a:lstStyle/>
          <a:p>
            <a:r>
              <a:rPr lang="de-DE" dirty="0"/>
              <a:t>P</a:t>
            </a:r>
            <a:r>
              <a:rPr lang="de-DE" dirty="0" smtClean="0"/>
              <a:t>ro Host: 2TB Hauptspeicher,</a:t>
            </a:r>
            <a:br>
              <a:rPr lang="de-DE" dirty="0" smtClean="0"/>
            </a:br>
            <a:r>
              <a:rPr lang="de-DE" dirty="0" smtClean="0"/>
              <a:t>160 logische Prozessoren,</a:t>
            </a:r>
            <a:br>
              <a:rPr lang="de-DE" dirty="0" smtClean="0"/>
            </a:br>
            <a:r>
              <a:rPr lang="de-DE" dirty="0" smtClean="0"/>
              <a:t>1024 VMs per Host</a:t>
            </a:r>
          </a:p>
          <a:p>
            <a:r>
              <a:rPr lang="de-DE" dirty="0" smtClean="0"/>
              <a:t>Pro VM: 32 </a:t>
            </a:r>
            <a:r>
              <a:rPr lang="de-DE" dirty="0" err="1" smtClean="0"/>
              <a:t>vCPUs</a:t>
            </a:r>
            <a:r>
              <a:rPr lang="de-DE" dirty="0" smtClean="0"/>
              <a:t>, 1 TB </a:t>
            </a:r>
            <a:br>
              <a:rPr lang="de-DE" dirty="0" smtClean="0"/>
            </a:br>
            <a:r>
              <a:rPr lang="de-DE" dirty="0" smtClean="0"/>
              <a:t>Memory, 64 TB VHDX</a:t>
            </a:r>
          </a:p>
          <a:p>
            <a:r>
              <a:rPr lang="de-DE" dirty="0"/>
              <a:t>P</a:t>
            </a:r>
            <a:r>
              <a:rPr lang="de-DE" dirty="0" smtClean="0"/>
              <a:t>ro Cluster: 64 Nodes,</a:t>
            </a:r>
            <a:br>
              <a:rPr lang="de-DE" dirty="0" smtClean="0"/>
            </a:br>
            <a:r>
              <a:rPr lang="de-DE" dirty="0" smtClean="0"/>
              <a:t>4000 VMs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755" y="1916832"/>
            <a:ext cx="4179360" cy="3890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19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2989" y="210521"/>
            <a:ext cx="2529546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  <a:latin typeface="Segoe UI Semibold"/>
              </a:rPr>
              <a:t>32 Virtual Processors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NUMA in VM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512 GB RAM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  <a:latin typeface="Segoe UI Semibold"/>
              </a:rPr>
              <a:t>Sleep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Hibernate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Management console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Manage Server Hyper-V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Snapshots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1024 running VMs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VHD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  <a:latin typeface="Segoe UI Semibold"/>
              </a:rPr>
              <a:t>VHDX </a:t>
            </a:r>
            <a:r>
              <a:rPr lang="en-US" dirty="0" smtClean="0">
                <a:solidFill>
                  <a:srgbClr val="232323">
                    <a:lumMod val="50000"/>
                    <a:lumOff val="50000"/>
                  </a:srgbClr>
                </a:solidFill>
                <a:latin typeface="Segoe UI Semibold"/>
              </a:rPr>
              <a:t>(</a:t>
            </a:r>
            <a:r>
              <a:rPr lang="en-US" dirty="0" smtClean="0">
                <a:solidFill>
                  <a:srgbClr val="232323">
                    <a:lumMod val="50000"/>
                    <a:lumOff val="50000"/>
                  </a:srgbClr>
                </a:solidFill>
                <a:latin typeface="Segoe UI Semibold"/>
              </a:rPr>
              <a:t>16</a:t>
            </a:r>
            <a:r>
              <a:rPr lang="en-US" dirty="0" smtClean="0">
                <a:solidFill>
                  <a:srgbClr val="232323">
                    <a:lumMod val="50000"/>
                    <a:lumOff val="50000"/>
                  </a:srgbClr>
                </a:solidFill>
                <a:latin typeface="Segoe UI Semibold"/>
              </a:rPr>
              <a:t>TB</a:t>
            </a:r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  <a:latin typeface="Segoe UI Semibold"/>
              </a:rPr>
              <a:t>)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Dynamic disks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Differencing disks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4K sector size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Pass through disks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DMTF compliant WMI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Networking offloads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Fixed VHD</a:t>
            </a:r>
          </a:p>
          <a:p>
            <a:pPr defTabSz="914363"/>
            <a:r>
              <a:rPr lang="en-US" dirty="0" err="1">
                <a:solidFill>
                  <a:srgbClr val="232323">
                    <a:lumMod val="50000"/>
                    <a:lumOff val="50000"/>
                  </a:srgbClr>
                </a:solidFill>
              </a:rPr>
              <a:t>CentOS</a:t>
            </a:r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 5.2-5.6, 6.0</a:t>
            </a:r>
          </a:p>
          <a:p>
            <a:pPr defTabSz="914363"/>
            <a:r>
              <a:rPr lang="en-US" b="1" dirty="0">
                <a:solidFill>
                  <a:srgbClr val="232323">
                    <a:lumMod val="50000"/>
                    <a:lumOff val="50000"/>
                  </a:srgbClr>
                </a:solidFill>
              </a:rPr>
              <a:t>Live Storage Move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66742" y="160394"/>
            <a:ext cx="336129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Native VHD Boot</a:t>
            </a:r>
          </a:p>
          <a:p>
            <a:pPr defTabSz="914363"/>
            <a:r>
              <a:rPr lang="en-US" b="1" dirty="0">
                <a:solidFill>
                  <a:srgbClr val="232323">
                    <a:lumMod val="50000"/>
                    <a:lumOff val="50000"/>
                  </a:srgbClr>
                </a:solidFill>
                <a:latin typeface="Segoe UI Semibold"/>
              </a:rPr>
              <a:t>32-bit &amp; 64-bit Guest OS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Windows XP SP3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Windows Vista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Red Hat Enterprise Linux 5.2-5.6, 6.0, 6.1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Windows Home Server 2011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Windows Server 2003 R2 SP2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Windows 7 SP1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Windows Server 2003 SP2</a:t>
            </a:r>
          </a:p>
          <a:p>
            <a:pPr defTabSz="914363"/>
            <a:r>
              <a:rPr lang="en-US" b="1" dirty="0">
                <a:solidFill>
                  <a:srgbClr val="232323">
                    <a:lumMod val="50000"/>
                    <a:lumOff val="50000"/>
                  </a:srgbClr>
                </a:solidFill>
                <a:latin typeface="Segoe UI Semibold"/>
              </a:rPr>
              <a:t>Dynamic Memory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Windows SBS 2011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Remote management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Windows Storage Server 2008 R2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  <a:latin typeface="Segoe UI Semibold"/>
              </a:rPr>
              <a:t>PowerShell</a:t>
            </a:r>
            <a:endParaRPr lang="en-US" dirty="0">
              <a:solidFill>
                <a:srgbClr val="232323">
                  <a:lumMod val="50000"/>
                  <a:lumOff val="50000"/>
                </a:srgbClr>
              </a:solidFill>
            </a:endParaRP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Windows Server 2008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Windows Server 2008 R2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Export snapshot(s)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Resource Pools</a:t>
            </a:r>
          </a:p>
          <a:p>
            <a:pPr defTabSz="914363"/>
            <a:r>
              <a:rPr lang="en-US" b="1" dirty="0">
                <a:solidFill>
                  <a:srgbClr val="232323">
                    <a:lumMod val="50000"/>
                    <a:lumOff val="50000"/>
                  </a:srgbClr>
                </a:solidFill>
                <a:latin typeface="Segoe UI Semibold"/>
              </a:rPr>
              <a:t>External, Internal &amp; Private Networks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Bi-direction audio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636" y="168312"/>
            <a:ext cx="271819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Enlightened IDE &amp; SCSI controllers</a:t>
            </a:r>
          </a:p>
          <a:p>
            <a:pPr defTabSz="914363"/>
            <a:r>
              <a:rPr lang="en-US" dirty="0" err="1">
                <a:solidFill>
                  <a:srgbClr val="232323">
                    <a:lumMod val="50000"/>
                    <a:lumOff val="50000"/>
                  </a:srgbClr>
                </a:solidFill>
                <a:latin typeface="Segoe UI Semibold"/>
              </a:rPr>
              <a:t>Hyper-V</a:t>
            </a:r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  <a:latin typeface="Segoe UI Semibold"/>
              </a:rPr>
              <a:t> on SMB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256 virtual drives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Virtual DVD &amp; Floppy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12 Virtual NICs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VLAN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Key Value Pair communication with Guest</a:t>
            </a:r>
          </a:p>
          <a:p>
            <a:pPr defTabSz="914363"/>
            <a:r>
              <a:rPr lang="en-US" b="1" dirty="0">
                <a:solidFill>
                  <a:srgbClr val="232323">
                    <a:lumMod val="50000"/>
                    <a:lumOff val="50000"/>
                  </a:srgbClr>
                </a:solidFill>
                <a:latin typeface="Segoe UI Semibold"/>
              </a:rPr>
              <a:t>3D Graphics </a:t>
            </a:r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(Software)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Multi-point touch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USB redirection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Integrated shutdown</a:t>
            </a:r>
          </a:p>
          <a:p>
            <a:pPr defTabSz="914363"/>
            <a:r>
              <a:rPr lang="en-US" b="1" dirty="0">
                <a:solidFill>
                  <a:srgbClr val="232323">
                    <a:lumMod val="50000"/>
                    <a:lumOff val="50000"/>
                  </a:srgbClr>
                </a:solidFill>
                <a:latin typeface="Segoe UI Semibold"/>
              </a:rPr>
              <a:t>Wireless NICs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Export &amp; Import VMs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ICs in the box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User defined meta data for VHDX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VHDX Resiliency</a:t>
            </a:r>
          </a:p>
          <a:p>
            <a:pPr defTabSz="914363"/>
            <a:r>
              <a:rPr lang="en-US" dirty="0">
                <a:solidFill>
                  <a:srgbClr val="232323">
                    <a:lumMod val="50000"/>
                    <a:lumOff val="50000"/>
                  </a:srgbClr>
                </a:solidFill>
              </a:rPr>
              <a:t>SUSE Linux Enterprise Server 10, 11</a:t>
            </a:r>
          </a:p>
          <a:p>
            <a:pPr defTabSz="914363"/>
            <a:r>
              <a:rPr lang="en-US" b="1" dirty="0">
                <a:solidFill>
                  <a:srgbClr val="232323">
                    <a:lumMod val="50000"/>
                    <a:lumOff val="50000"/>
                  </a:srgbClr>
                </a:solidFill>
              </a:rPr>
              <a:t>Hyper-V Extensible Switch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6093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Client Hyper-V in Windows “8”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7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Hyper-V im Client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07504" y="1556792"/>
            <a:ext cx="6191151" cy="4464496"/>
          </a:xfrm>
        </p:spPr>
        <p:txBody>
          <a:bodyPr>
            <a:normAutofit fontScale="92500" lnSpcReduction="10000"/>
          </a:bodyPr>
          <a:lstStyle/>
          <a:p>
            <a:r>
              <a:rPr lang="de-DE" dirty="0" err="1" smtClean="0"/>
              <a:t>WiFi</a:t>
            </a:r>
            <a:r>
              <a:rPr lang="de-DE" dirty="0" smtClean="0"/>
              <a:t> Support</a:t>
            </a:r>
          </a:p>
          <a:p>
            <a:r>
              <a:rPr lang="de-DE" dirty="0" err="1" smtClean="0"/>
              <a:t>Sleep</a:t>
            </a:r>
            <a:r>
              <a:rPr lang="de-DE" dirty="0" smtClean="0"/>
              <a:t> und </a:t>
            </a:r>
            <a:r>
              <a:rPr lang="de-DE" dirty="0" err="1" smtClean="0"/>
              <a:t>Hibernate</a:t>
            </a:r>
            <a:endParaRPr lang="de-DE" dirty="0" smtClean="0"/>
          </a:p>
          <a:p>
            <a:r>
              <a:rPr lang="de-DE" dirty="0" err="1" smtClean="0"/>
              <a:t>Multitouch</a:t>
            </a:r>
            <a:r>
              <a:rPr lang="de-DE" dirty="0" smtClean="0"/>
              <a:t> </a:t>
            </a:r>
            <a:r>
              <a:rPr lang="de-DE" dirty="0"/>
              <a:t>U</a:t>
            </a:r>
            <a:r>
              <a:rPr lang="de-DE" dirty="0" smtClean="0"/>
              <a:t>nterstützung</a:t>
            </a:r>
          </a:p>
          <a:p>
            <a:r>
              <a:rPr lang="de-DE" dirty="0" smtClean="0"/>
              <a:t>GPU auch in </a:t>
            </a:r>
            <a:r>
              <a:rPr lang="de-DE" dirty="0" err="1" smtClean="0"/>
              <a:t>VMConnect</a:t>
            </a:r>
            <a:endParaRPr lang="de-DE" dirty="0" smtClean="0"/>
          </a:p>
          <a:p>
            <a:r>
              <a:rPr lang="de-DE" dirty="0"/>
              <a:t>n</a:t>
            </a:r>
            <a:r>
              <a:rPr lang="de-DE" dirty="0" smtClean="0"/>
              <a:t>ahezu </a:t>
            </a:r>
            <a:r>
              <a:rPr lang="de-DE" dirty="0"/>
              <a:t>a</a:t>
            </a:r>
            <a:r>
              <a:rPr lang="de-DE" dirty="0" smtClean="0"/>
              <a:t>lle Features der Hyper-V Servers</a:t>
            </a:r>
            <a:endParaRPr lang="de-DE" dirty="0"/>
          </a:p>
          <a:p>
            <a:r>
              <a:rPr lang="de-DE" dirty="0"/>
              <a:t>n</a:t>
            </a:r>
            <a:r>
              <a:rPr lang="de-DE" dirty="0" smtClean="0"/>
              <a:t>atives Booten einer VHD</a:t>
            </a:r>
          </a:p>
          <a:p>
            <a:r>
              <a:rPr lang="de-DE" dirty="0" smtClean="0"/>
              <a:t>Prozessor mit SLAT </a:t>
            </a:r>
            <a:r>
              <a:rPr lang="de-DE" dirty="0"/>
              <a:t>U</a:t>
            </a:r>
            <a:r>
              <a:rPr lang="de-DE" dirty="0" smtClean="0"/>
              <a:t>nterstützung notwendig!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0808"/>
            <a:ext cx="2705100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12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fl\Desktop\robo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36" y="692696"/>
            <a:ext cx="3539492" cy="4850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bgerundete rechteckige Legende 5"/>
          <p:cNvSpPr/>
          <p:nvPr/>
        </p:nvSpPr>
        <p:spPr>
          <a:xfrm>
            <a:off x="4799372" y="879376"/>
            <a:ext cx="3834172" cy="3600400"/>
          </a:xfrm>
          <a:prstGeom prst="wedgeRoundRectCallout">
            <a:avLst>
              <a:gd name="adj1" fmla="val -85048"/>
              <a:gd name="adj2" fmla="val -31112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925640" y="1458922"/>
            <a:ext cx="37079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de-DE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040176" y="1239416"/>
            <a:ext cx="34563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de-DE" sz="5400" b="1" dirty="0">
              <a:ln w="50800"/>
              <a:solidFill>
                <a:prstClr val="white">
                  <a:shade val="50000"/>
                </a:prstClr>
              </a:solidFill>
            </a:endParaRPr>
          </a:p>
          <a:p>
            <a:pPr algn="ctr"/>
            <a:r>
              <a:rPr lang="de-DE" sz="5400" b="1" dirty="0">
                <a:ln w="50800"/>
                <a:solidFill>
                  <a:prstClr val="white">
                    <a:shade val="50000"/>
                  </a:prstClr>
                </a:solidFill>
              </a:rPr>
              <a:t>Fragen?</a:t>
            </a:r>
            <a:endParaRPr lang="en-US" sz="5400" b="1" dirty="0">
              <a:ln w="50800"/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3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005"/>
            <a:ext cx="8229600" cy="1143000"/>
          </a:xfrm>
        </p:spPr>
        <p:txBody>
          <a:bodyPr/>
          <a:lstStyle/>
          <a:p>
            <a:r>
              <a:rPr lang="de-DE" dirty="0" smtClean="0"/>
              <a:t>Hyper-V </a:t>
            </a:r>
            <a:r>
              <a:rPr lang="de-DE" dirty="0" err="1" smtClean="0"/>
              <a:t>Replica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" y="1340768"/>
            <a:ext cx="6948264" cy="4824536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„Warm Standby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Disaster</a:t>
            </a:r>
            <a:r>
              <a:rPr lang="de-DE" dirty="0" smtClean="0"/>
              <a:t> </a:t>
            </a:r>
            <a:r>
              <a:rPr lang="de-DE" dirty="0" err="1" smtClean="0"/>
              <a:t>Recovery</a:t>
            </a:r>
            <a:r>
              <a:rPr lang="de-DE" dirty="0" smtClean="0"/>
              <a:t>“</a:t>
            </a:r>
          </a:p>
          <a:p>
            <a:r>
              <a:rPr lang="de-DE" dirty="0" smtClean="0"/>
              <a:t>Asynchron Replikation</a:t>
            </a:r>
          </a:p>
          <a:p>
            <a:r>
              <a:rPr lang="de-DE" dirty="0" smtClean="0"/>
              <a:t>Wie funktioniert</a:t>
            </a:r>
          </a:p>
          <a:p>
            <a:pPr lvl="1"/>
            <a:r>
              <a:rPr lang="de-DE" dirty="0" smtClean="0"/>
              <a:t>Initial Komplett-Replikation</a:t>
            </a:r>
            <a:br>
              <a:rPr lang="de-DE" dirty="0" smtClean="0"/>
            </a:br>
            <a:r>
              <a:rPr lang="de-DE" dirty="0" smtClean="0"/>
              <a:t>aller Daten</a:t>
            </a:r>
          </a:p>
          <a:p>
            <a:pPr lvl="1"/>
            <a:r>
              <a:rPr lang="de-DE" dirty="0" smtClean="0"/>
              <a:t>In Intervallen werden </a:t>
            </a:r>
            <a:br>
              <a:rPr lang="de-DE" dirty="0" smtClean="0"/>
            </a:br>
            <a:r>
              <a:rPr lang="de-DE" dirty="0" smtClean="0"/>
              <a:t>Änderungen repliziert</a:t>
            </a:r>
          </a:p>
          <a:p>
            <a:r>
              <a:rPr lang="de-DE" dirty="0" smtClean="0"/>
              <a:t>Unterstützt </a:t>
            </a:r>
            <a:r>
              <a:rPr lang="de-DE" dirty="0"/>
              <a:t>offline </a:t>
            </a:r>
            <a:r>
              <a:rPr lang="de-DE" dirty="0" err="1"/>
              <a:t>initiale</a:t>
            </a:r>
            <a:r>
              <a:rPr lang="de-DE" dirty="0"/>
              <a:t> </a:t>
            </a:r>
            <a:r>
              <a:rPr lang="de-DE" dirty="0" smtClean="0"/>
              <a:t>Replikation</a:t>
            </a:r>
          </a:p>
          <a:p>
            <a:r>
              <a:rPr lang="de-DE" dirty="0"/>
              <a:t>Optimiert für WAN Replikation</a:t>
            </a:r>
          </a:p>
          <a:p>
            <a:r>
              <a:rPr lang="de-DE" dirty="0"/>
              <a:t>Source und Destination müssen nicht in einer Domain </a:t>
            </a:r>
            <a:r>
              <a:rPr lang="de-DE" dirty="0" smtClean="0"/>
              <a:t>sein</a:t>
            </a:r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3352800" cy="1552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30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005"/>
            <a:ext cx="8229600" cy="1143000"/>
          </a:xfrm>
        </p:spPr>
        <p:txBody>
          <a:bodyPr/>
          <a:lstStyle/>
          <a:p>
            <a:r>
              <a:rPr lang="de-DE" dirty="0" smtClean="0"/>
              <a:t>Hyper-V </a:t>
            </a:r>
            <a:r>
              <a:rPr lang="de-DE" dirty="0" err="1" smtClean="0"/>
              <a:t>Replica</a:t>
            </a:r>
            <a:endParaRPr lang="en-US" dirty="0"/>
          </a:p>
        </p:txBody>
      </p:sp>
      <p:pic>
        <p:nvPicPr>
          <p:cNvPr id="6" name="Picture 3" descr="C:\Users\fl\Desktop\robo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071564" cy="4209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bgerundete rechteckige Legende 6"/>
          <p:cNvSpPr/>
          <p:nvPr/>
        </p:nvSpPr>
        <p:spPr>
          <a:xfrm>
            <a:off x="3923928" y="1589738"/>
            <a:ext cx="4752528" cy="4032448"/>
          </a:xfrm>
          <a:prstGeom prst="wedgeRoundRectCallout">
            <a:avLst>
              <a:gd name="adj1" fmla="val -85048"/>
              <a:gd name="adj2" fmla="val -31112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de-DE" sz="7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Demo/LAB</a:t>
            </a:r>
            <a:r>
              <a:rPr lang="de-DE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br>
              <a:rPr lang="de-DE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de-DE" sz="5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de-DE" sz="48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Hyper-V </a:t>
            </a:r>
            <a:r>
              <a:rPr lang="de-DE" sz="4800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Replica</a:t>
            </a:r>
            <a:endParaRPr lang="de-DE" sz="4800" b="1" dirty="0">
              <a:ln w="50800"/>
              <a:solidFill>
                <a:schemeClr val="bg1">
                  <a:shade val="50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022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de-DE" dirty="0" smtClean="0"/>
              <a:t>Live Storage Migration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" y="908720"/>
            <a:ext cx="8604778" cy="5328592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VM kann im Betrieb von Storage A nach Storage B migriert werden</a:t>
            </a:r>
          </a:p>
          <a:p>
            <a:r>
              <a:rPr lang="de-DE" dirty="0"/>
              <a:t>Über ein Netzwerkkabel von DAS zu DAS</a:t>
            </a:r>
          </a:p>
          <a:p>
            <a:r>
              <a:rPr lang="de-DE" dirty="0" smtClean="0"/>
              <a:t>Zwischen </a:t>
            </a:r>
            <a:r>
              <a:rPr lang="de-DE" dirty="0"/>
              <a:t>verschiedenen </a:t>
            </a:r>
            <a:r>
              <a:rPr lang="de-DE" dirty="0" smtClean="0"/>
              <a:t>Cluster</a:t>
            </a:r>
          </a:p>
          <a:p>
            <a:r>
              <a:rPr lang="de-DE" dirty="0" smtClean="0"/>
              <a:t>Funktionsweise</a:t>
            </a:r>
            <a:r>
              <a:rPr lang="de-DE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dirty="0" smtClean="0"/>
              <a:t>Schreib/Lese-Zugriff auf Original</a:t>
            </a:r>
            <a:endParaRPr lang="de-DE" dirty="0"/>
          </a:p>
          <a:p>
            <a:pPr marL="971550" lvl="1" indent="-514350">
              <a:buFont typeface="+mj-lt"/>
              <a:buAutoNum type="arabicPeriod"/>
            </a:pPr>
            <a:r>
              <a:rPr lang="de-DE" dirty="0" smtClean="0"/>
              <a:t>Kopieren der VHD ans Ziel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dirty="0" smtClean="0"/>
              <a:t>Gleichzeitiges Schreiben in beide </a:t>
            </a:r>
            <a:br>
              <a:rPr lang="de-DE" dirty="0" smtClean="0"/>
            </a:br>
            <a:r>
              <a:rPr lang="de-DE" dirty="0" smtClean="0"/>
              <a:t>VHDs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dirty="0" smtClean="0"/>
              <a:t>Nach </a:t>
            </a:r>
            <a:r>
              <a:rPr lang="de-DE" dirty="0" err="1" smtClean="0"/>
              <a:t>Synchonisation</a:t>
            </a:r>
            <a:r>
              <a:rPr lang="de-DE" dirty="0" smtClean="0"/>
              <a:t> nur noch</a:t>
            </a:r>
            <a:br>
              <a:rPr lang="de-DE" dirty="0" smtClean="0"/>
            </a:br>
            <a:r>
              <a:rPr lang="de-DE" dirty="0" smtClean="0"/>
              <a:t>Zugriff auf Destination</a:t>
            </a:r>
            <a:endParaRPr lang="de-DE" dirty="0"/>
          </a:p>
          <a:p>
            <a:pPr marL="971550" lvl="1" indent="-514350">
              <a:buFont typeface="+mj-lt"/>
              <a:buAutoNum type="arabicPeriod"/>
            </a:pPr>
            <a:r>
              <a:rPr lang="de-DE" dirty="0" smtClean="0"/>
              <a:t>Löschen der Original VHD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8160375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981" y="3039451"/>
            <a:ext cx="2667000" cy="1990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54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1394"/>
            <a:ext cx="4896151" cy="3669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005"/>
            <a:ext cx="8229600" cy="1143000"/>
          </a:xfrm>
        </p:spPr>
        <p:txBody>
          <a:bodyPr/>
          <a:lstStyle/>
          <a:p>
            <a:r>
              <a:rPr lang="de-DE" dirty="0"/>
              <a:t>Live Storage Migration</a:t>
            </a:r>
            <a:endParaRPr lang="en-US" dirty="0"/>
          </a:p>
        </p:txBody>
      </p:sp>
      <p:sp>
        <p:nvSpPr>
          <p:cNvPr id="7" name="Abgerundete rechteckige Legende 6"/>
          <p:cNvSpPr/>
          <p:nvPr/>
        </p:nvSpPr>
        <p:spPr>
          <a:xfrm>
            <a:off x="4283968" y="1196752"/>
            <a:ext cx="4752528" cy="4032448"/>
          </a:xfrm>
          <a:prstGeom prst="wedgeRoundRectCallout">
            <a:avLst>
              <a:gd name="adj1" fmla="val -80431"/>
              <a:gd name="adj2" fmla="val -8890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de-DE" sz="7200" b="1" dirty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Demo/LAB</a:t>
            </a:r>
            <a:r>
              <a:rPr lang="de-DE" sz="5400" b="1" dirty="0" smtClean="0">
                <a:ln w="50800"/>
                <a:solidFill>
                  <a:prstClr val="white">
                    <a:shade val="50000"/>
                  </a:prstClr>
                </a:solidFill>
              </a:rPr>
              <a:t> </a:t>
            </a:r>
            <a:br>
              <a:rPr lang="de-DE" sz="5400" b="1" dirty="0" smtClean="0">
                <a:ln w="50800"/>
                <a:solidFill>
                  <a:prstClr val="white">
                    <a:shade val="50000"/>
                  </a:prstClr>
                </a:solidFill>
              </a:rPr>
            </a:br>
            <a:endParaRPr lang="de-DE" sz="5400" b="1" dirty="0" smtClean="0">
              <a:ln w="50800"/>
              <a:solidFill>
                <a:prstClr val="white">
                  <a:shade val="50000"/>
                </a:prstClr>
              </a:solidFill>
            </a:endParaRPr>
          </a:p>
          <a:p>
            <a:pPr algn="ctr"/>
            <a:r>
              <a:rPr lang="de-DE" sz="4800" b="1" dirty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Live Storage Migration</a:t>
            </a:r>
            <a:endParaRPr lang="de-DE" sz="4800" b="1" dirty="0">
              <a:ln w="50800"/>
              <a:solidFill>
                <a:prstClr val="white">
                  <a:shade val="50000"/>
                </a:prst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546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e-DE" dirty="0" smtClean="0"/>
              <a:t>Live Migration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0" y="1052736"/>
            <a:ext cx="5863505" cy="511256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Arten der Livemigration</a:t>
            </a:r>
          </a:p>
          <a:p>
            <a:pPr lvl="1"/>
            <a:r>
              <a:rPr lang="de-DE" dirty="0" smtClean="0"/>
              <a:t>Live Storage Migration Native im Hyper-V</a:t>
            </a:r>
          </a:p>
          <a:p>
            <a:pPr lvl="1"/>
            <a:r>
              <a:rPr lang="de-DE" dirty="0" smtClean="0"/>
              <a:t>Mit gemeinsamen SMB Storage</a:t>
            </a:r>
          </a:p>
          <a:p>
            <a:pPr lvl="1"/>
            <a:r>
              <a:rPr lang="de-DE" dirty="0" smtClean="0"/>
              <a:t>Im Cluster mit externem Storage</a:t>
            </a:r>
          </a:p>
          <a:p>
            <a:r>
              <a:rPr lang="de-DE" dirty="0" err="1" smtClean="0"/>
              <a:t>paralelle</a:t>
            </a:r>
            <a:r>
              <a:rPr lang="de-DE" dirty="0" smtClean="0"/>
              <a:t> Livemigrationen</a:t>
            </a:r>
          </a:p>
          <a:p>
            <a:r>
              <a:rPr lang="de-DE" dirty="0" smtClean="0"/>
              <a:t>Livemigration Queuing</a:t>
            </a:r>
          </a:p>
          <a:p>
            <a:r>
              <a:rPr lang="de-DE" dirty="0" smtClean="0"/>
              <a:t>Gleichzeitige Livemigration zu gleichen oder verschiedenen Zielen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175" y="1988840"/>
            <a:ext cx="6451427" cy="2553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23" y="2852936"/>
            <a:ext cx="6196765" cy="2844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07655"/>
            <a:ext cx="6624736" cy="3020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13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17223 -0.3226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19739 -0.3439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0.3033 -0.3666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005"/>
            <a:ext cx="8229600" cy="1143000"/>
          </a:xfrm>
        </p:spPr>
        <p:txBody>
          <a:bodyPr/>
          <a:lstStyle/>
          <a:p>
            <a:r>
              <a:rPr lang="de-DE" dirty="0" smtClean="0"/>
              <a:t>Live Migration</a:t>
            </a:r>
            <a:endParaRPr lang="en-US" dirty="0"/>
          </a:p>
        </p:txBody>
      </p:sp>
      <p:pic>
        <p:nvPicPr>
          <p:cNvPr id="6" name="Picture 3" descr="C:\Users\fl\Desktop\robo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071564" cy="4209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bgerundete rechteckige Legende 6"/>
          <p:cNvSpPr/>
          <p:nvPr/>
        </p:nvSpPr>
        <p:spPr>
          <a:xfrm>
            <a:off x="3923928" y="1588578"/>
            <a:ext cx="4752528" cy="4032448"/>
          </a:xfrm>
          <a:prstGeom prst="wedgeRoundRectCallout">
            <a:avLst>
              <a:gd name="adj1" fmla="val -85048"/>
              <a:gd name="adj2" fmla="val -31112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de-DE" sz="7200" b="1" dirty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Demo/LAB</a:t>
            </a:r>
            <a:r>
              <a:rPr lang="de-DE" sz="5400" b="1" dirty="0" smtClean="0">
                <a:ln w="50800"/>
                <a:solidFill>
                  <a:prstClr val="white">
                    <a:shade val="50000"/>
                  </a:prstClr>
                </a:solidFill>
              </a:rPr>
              <a:t> </a:t>
            </a:r>
            <a:br>
              <a:rPr lang="de-DE" sz="5400" b="1" dirty="0" smtClean="0">
                <a:ln w="50800"/>
                <a:solidFill>
                  <a:prstClr val="white">
                    <a:shade val="50000"/>
                  </a:prstClr>
                </a:solidFill>
              </a:rPr>
            </a:br>
            <a:endParaRPr lang="de-DE" sz="4800" b="1" dirty="0" smtClean="0">
              <a:ln w="50800"/>
              <a:solidFill>
                <a:prstClr val="white">
                  <a:shade val="50000"/>
                </a:prst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  <a:p>
            <a:pPr algn="ctr"/>
            <a:r>
              <a:rPr lang="de-DE" sz="4800" b="1" dirty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Livemigration auf SMB 2.2</a:t>
            </a:r>
            <a:endParaRPr lang="de-DE" sz="5400" b="1" dirty="0" smtClean="0">
              <a:ln w="50800"/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3499"/>
            <a:ext cx="8229600" cy="864096"/>
          </a:xfrm>
        </p:spPr>
        <p:txBody>
          <a:bodyPr/>
          <a:lstStyle/>
          <a:p>
            <a:r>
              <a:rPr lang="de-DE" dirty="0" smtClean="0"/>
              <a:t>Cluster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5496" y="836712"/>
            <a:ext cx="9003259" cy="5328592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Support für 64 Nodes und 4000 VMs</a:t>
            </a:r>
            <a:endParaRPr lang="en-US" dirty="0" smtClean="0"/>
          </a:p>
          <a:p>
            <a:r>
              <a:rPr lang="de-DE" dirty="0" smtClean="0"/>
              <a:t>Virtual Machine </a:t>
            </a:r>
            <a:r>
              <a:rPr lang="de-DE" dirty="0" err="1" smtClean="0"/>
              <a:t>Priority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high/medium/</a:t>
            </a:r>
            <a:r>
              <a:rPr lang="de-DE" dirty="0" err="1" smtClean="0"/>
              <a:t>low</a:t>
            </a:r>
            <a:endParaRPr lang="de-DE" dirty="0" smtClean="0"/>
          </a:p>
          <a:p>
            <a:r>
              <a:rPr lang="de-DE" dirty="0" err="1" smtClean="0"/>
              <a:t>Fibre</a:t>
            </a:r>
            <a:r>
              <a:rPr lang="de-DE" dirty="0" smtClean="0"/>
              <a:t> Channel in der VM für </a:t>
            </a:r>
            <a:br>
              <a:rPr lang="de-DE" dirty="0" smtClean="0"/>
            </a:br>
            <a:r>
              <a:rPr lang="de-DE" dirty="0" smtClean="0"/>
              <a:t>Guest Clustering </a:t>
            </a:r>
          </a:p>
          <a:p>
            <a:r>
              <a:rPr lang="de-DE" dirty="0" smtClean="0"/>
              <a:t>VM Monitoring mit </a:t>
            </a:r>
            <a:br>
              <a:rPr lang="de-DE" dirty="0" smtClean="0"/>
            </a:b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Health</a:t>
            </a:r>
            <a:endParaRPr lang="de-DE" dirty="0"/>
          </a:p>
          <a:p>
            <a:r>
              <a:rPr lang="de-DE" dirty="0" smtClean="0"/>
              <a:t>Cluster Aware </a:t>
            </a:r>
            <a:r>
              <a:rPr lang="de-DE" dirty="0" err="1" smtClean="0"/>
              <a:t>Updating</a:t>
            </a:r>
            <a:endParaRPr lang="de-DE" dirty="0" smtClean="0"/>
          </a:p>
          <a:p>
            <a:r>
              <a:rPr lang="de-DE" dirty="0" err="1" smtClean="0"/>
              <a:t>BitLocker</a:t>
            </a:r>
            <a:r>
              <a:rPr lang="de-DE" dirty="0" smtClean="0"/>
              <a:t> Support für CSVs</a:t>
            </a:r>
          </a:p>
          <a:p>
            <a:r>
              <a:rPr lang="de-DE" dirty="0" smtClean="0"/>
              <a:t>FC, </a:t>
            </a:r>
            <a:r>
              <a:rPr lang="de-DE" dirty="0" err="1" smtClean="0"/>
              <a:t>iSCSI</a:t>
            </a:r>
            <a:r>
              <a:rPr lang="de-DE" dirty="0" smtClean="0"/>
              <a:t>, </a:t>
            </a:r>
            <a:r>
              <a:rPr lang="de-DE" dirty="0" err="1" smtClean="0"/>
              <a:t>FCoE</a:t>
            </a:r>
            <a:r>
              <a:rPr lang="de-DE" dirty="0" smtClean="0"/>
              <a:t>, </a:t>
            </a:r>
            <a:r>
              <a:rPr lang="de-DE" dirty="0" err="1" smtClean="0"/>
              <a:t>Shared</a:t>
            </a:r>
            <a:r>
              <a:rPr lang="de-DE" dirty="0" smtClean="0"/>
              <a:t> Storage, SAS JBOD, Storage Spaces, SAS PCI Raid</a:t>
            </a:r>
            <a:endParaRPr lang="de-DE" dirty="0"/>
          </a:p>
          <a:p>
            <a:r>
              <a:rPr lang="de-DE" dirty="0" smtClean="0"/>
              <a:t>Cluster auf </a:t>
            </a:r>
            <a:r>
              <a:rPr lang="de-DE" dirty="0" err="1" smtClean="0"/>
              <a:t>FileServer</a:t>
            </a:r>
            <a:r>
              <a:rPr lang="de-DE" dirty="0" smtClean="0"/>
              <a:t> mit transparentem Failover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095" y="1332219"/>
            <a:ext cx="3544073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49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666</Words>
  <Application>Microsoft Office PowerPoint</Application>
  <PresentationFormat>Bildschirmpräsentation (4:3)</PresentationFormat>
  <Paragraphs>205</Paragraphs>
  <Slides>22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1_Larissa</vt:lpstr>
      <vt:lpstr>Windows Server „8“ und Hyper-V</vt:lpstr>
      <vt:lpstr>Kennzahlen</vt:lpstr>
      <vt:lpstr>Hyper-V Replica</vt:lpstr>
      <vt:lpstr>Hyper-V Replica</vt:lpstr>
      <vt:lpstr>Live Storage Migration</vt:lpstr>
      <vt:lpstr>Live Storage Migration</vt:lpstr>
      <vt:lpstr>Live Migration</vt:lpstr>
      <vt:lpstr>Live Migration</vt:lpstr>
      <vt:lpstr>Cluster</vt:lpstr>
      <vt:lpstr>SMB 2.2 / Storage</vt:lpstr>
      <vt:lpstr>CSV V2</vt:lpstr>
      <vt:lpstr>Neue Cluster Features</vt:lpstr>
      <vt:lpstr>Hyper-V Extensible Switch </vt:lpstr>
      <vt:lpstr>Netzwerk</vt:lpstr>
      <vt:lpstr>Netzwerk</vt:lpstr>
      <vt:lpstr>Und sonst?</vt:lpstr>
      <vt:lpstr>Und sonst?</vt:lpstr>
      <vt:lpstr>PowerShell</vt:lpstr>
      <vt:lpstr>PowerShell</vt:lpstr>
      <vt:lpstr>Client Hyper-V in Windows “8”</vt:lpstr>
      <vt:lpstr>Hyper-V im Client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Server 8 und Hyper-V</dc:title>
  <dc:creator>Carsten Rachfahl</dc:creator>
  <cp:lastModifiedBy>Carsten Rachfahl</cp:lastModifiedBy>
  <cp:revision>24</cp:revision>
  <dcterms:created xsi:type="dcterms:W3CDTF">2012-03-22T13:43:39Z</dcterms:created>
  <dcterms:modified xsi:type="dcterms:W3CDTF">2012-03-30T16:37:06Z</dcterms:modified>
</cp:coreProperties>
</file>