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72" r:id="rId5"/>
    <p:sldId id="283" r:id="rId6"/>
    <p:sldId id="285" r:id="rId7"/>
    <p:sldId id="259" r:id="rId8"/>
    <p:sldId id="273" r:id="rId9"/>
    <p:sldId id="282" r:id="rId10"/>
    <p:sldId id="261" r:id="rId11"/>
    <p:sldId id="260" r:id="rId12"/>
    <p:sldId id="270" r:id="rId13"/>
    <p:sldId id="280" r:id="rId14"/>
    <p:sldId id="262" r:id="rId15"/>
    <p:sldId id="263" r:id="rId16"/>
    <p:sldId id="269" r:id="rId17"/>
    <p:sldId id="264" r:id="rId18"/>
    <p:sldId id="267" r:id="rId19"/>
    <p:sldId id="268" r:id="rId20"/>
    <p:sldId id="287" r:id="rId21"/>
    <p:sldId id="274" r:id="rId22"/>
    <p:sldId id="286" r:id="rId23"/>
    <p:sldId id="288" r:id="rId24"/>
    <p:sldId id="265" r:id="rId25"/>
    <p:sldId id="276" r:id="rId26"/>
    <p:sldId id="271" r:id="rId27"/>
    <p:sldId id="277" r:id="rId28"/>
    <p:sldId id="275" r:id="rId29"/>
    <p:sldId id="279" r:id="rId30"/>
    <p:sldId id="278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45" autoAdjust="0"/>
  </p:normalViewPr>
  <p:slideViewPr>
    <p:cSldViewPr snapToGrid="0" snapToObjects="1">
      <p:cViewPr>
        <p:scale>
          <a:sx n="99" d="100"/>
          <a:sy n="99" d="100"/>
        </p:scale>
        <p:origin x="-78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3E2C24-7B3B-49C1-A3AB-126E40A88EEC}" type="datetimeFigureOut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00C296-44C5-42EC-B220-68E4C4B8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Only a Developer VM maybee need not a Network</a:t>
            </a:r>
            <a:endParaRPr lang="en-US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714B04-CB21-4162-B77F-B1E49A64573D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Only a Developer VM maybee need not a Network</a:t>
            </a:r>
            <a:endParaRPr lang="en-US" smtClean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714B04-CB21-4162-B77F-B1E49A64573D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2FB7A-5687-4E49-BC7C-C34EA6A4FA65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teched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microsoft.com/technet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AFC3-73ED-4705-91EC-556F3FCAC311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07B9-A9DC-47CF-8869-F6A950DB5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213"/>
      </p:ext>
    </p:extLst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E5D7-F4AC-4973-986F-A5CEE41BC7E6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A397-88C9-46D5-9840-71AAAD5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34328"/>
      </p:ext>
    </p:extLst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E33B-8BDB-4258-8DC7-6A974C055398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5FB4-792C-4092-97D7-F58DF5008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26038"/>
      </p:ext>
    </p:extLst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_Bar_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68641"/>
            <a:ext cx="9144000" cy="58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63" y="1416051"/>
            <a:ext cx="7681913" cy="152349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663" y="3657601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404040"/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40404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5510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_Bar_0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4" y="381506"/>
            <a:ext cx="6994362" cy="1523494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4" y="3657601"/>
            <a:ext cx="699436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13" y="1905000"/>
            <a:ext cx="6994950" cy="1384994"/>
          </a:xfrm>
          <a:scene3d>
            <a:camera prst="orthographicFront"/>
            <a:lightRig rig="contrasting" dir="t"/>
          </a:scene3d>
          <a:sp3d/>
        </p:spPr>
        <p:txBody>
          <a:bodyPr anchor="t" anchorCtr="0">
            <a:noAutofit/>
            <a:sp3d extrusionH="57150">
              <a:bevelT w="19050" h="31750"/>
              <a:contourClr>
                <a:srgbClr val="CCFF99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500" normalizeH="0" baseline="0" noProof="0" dirty="0" smtClean="0">
                <a:ln w="11430"/>
                <a:gradFill flip="none" rotWithShape="1">
                  <a:gsLst>
                    <a:gs pos="0">
                      <a:srgbClr val="FFFFFF"/>
                    </a:gs>
                    <a:gs pos="28000">
                      <a:srgbClr val="B0DEFE"/>
                    </a:gs>
                    <a:gs pos="62000">
                      <a:srgbClr val="5DBDFF"/>
                    </a:gs>
                    <a:gs pos="88000">
                      <a:srgbClr val="0386D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404040"/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40404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4659051"/>
      </p:ext>
    </p:extLst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>
                  <a:tint val="75000"/>
                </a:srgbClr>
              </a:solidFill>
              <a:latin typeface="Calibri"/>
              <a:ea typeface="+mn-ea"/>
            </a:endParaRPr>
          </a:p>
        </p:txBody>
      </p:sp>
      <p:pic>
        <p:nvPicPr>
          <p:cNvPr id="8" name="Picture 7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516"/>
      </p:ext>
    </p:extLst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>
                  <a:tint val="75000"/>
                </a:srgbClr>
              </a:solidFill>
              <a:latin typeface="Calibri"/>
              <a:ea typeface="+mn-ea"/>
            </a:endParaRPr>
          </a:p>
        </p:txBody>
      </p:sp>
      <p:pic>
        <p:nvPicPr>
          <p:cNvPr id="8" name="Picture 7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1178"/>
      </p:ext>
    </p:extLst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1155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4115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>
                  <a:tint val="75000"/>
                </a:srgbClr>
              </a:solidFill>
              <a:latin typeface="Calibri"/>
              <a:ea typeface="+mn-ea"/>
            </a:endParaRPr>
          </a:p>
        </p:txBody>
      </p:sp>
      <p:pic>
        <p:nvPicPr>
          <p:cNvPr id="8" name="Picture 7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ContentForground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5518"/>
      </p:ext>
    </p:extLst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>
                  <a:tint val="75000"/>
                </a:srgbClr>
              </a:solidFill>
              <a:latin typeface="Calibri"/>
              <a:ea typeface="+mn-ea"/>
            </a:endParaRPr>
          </a:p>
        </p:txBody>
      </p:sp>
      <p:pic>
        <p:nvPicPr>
          <p:cNvPr id="4" name="Picture 3" descr="ContentForgroundBlu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3993"/>
      </p:ext>
    </p:extLst>
  </p:cSld>
  <p:clrMapOvr>
    <a:masterClrMapping/>
  </p:clrMapOvr>
  <p:transition spd="slow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 develope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de slide backgrou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7055" y="1572364"/>
            <a:ext cx="8346073" cy="1698927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8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1pPr>
            <a:lvl2pPr marL="457200" indent="6350">
              <a:lnSpc>
                <a:spcPct val="80000"/>
              </a:lnSpc>
              <a:buFontTx/>
              <a:buNone/>
              <a:defRPr sz="24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2pPr>
            <a:lvl3pPr marL="796925" indent="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3pPr>
            <a:lvl4pPr marL="1147763" indent="20638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4pPr>
            <a:lvl5pPr marL="1489075" indent="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>
                  <a:tint val="75000"/>
                </a:srgb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429098"/>
      </p:ext>
    </p:extLst>
  </p:cSld>
  <p:clrMapOvr>
    <a:masterClrMapping/>
  </p:clrMapOvr>
  <p:transition spd="slow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FFFFFF">
                    <a:tint val="75000"/>
                  </a:srgbClr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>
                  <a:tint val="75000"/>
                </a:srgbClr>
              </a:solidFill>
              <a:latin typeface="Calibri"/>
              <a:ea typeface="+mn-ea"/>
            </a:endParaRPr>
          </a:p>
        </p:txBody>
      </p:sp>
      <p:pic>
        <p:nvPicPr>
          <p:cNvPr id="3" name="Picture 2" descr="ContentForgroundBlue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33964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5C1D-5FEF-45F8-B645-9A74821BE97E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78C3-E77C-4A03-BA52-156112124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2656"/>
      </p:ext>
    </p:extLst>
  </p:cSld>
  <p:clrMapOvr>
    <a:masterClrMapping/>
  </p:clrMapOvr>
  <p:transition spd="slow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996220"/>
      </p:ext>
    </p:extLst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_Bar_0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1789"/>
            <a:ext cx="9144000" cy="111621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20400" y="1465200"/>
            <a:ext cx="6994950" cy="1384994"/>
          </a:xfrm>
          <a:scene3d>
            <a:camera prst="orthographicFront"/>
            <a:lightRig rig="contrasting" dir="t"/>
          </a:scene3d>
          <a:sp3d/>
        </p:spPr>
        <p:txBody>
          <a:bodyPr anchor="t" anchorCtr="0">
            <a:noAutofit/>
            <a:sp3d extrusionH="57150">
              <a:bevelT w="19050" h="31750"/>
              <a:contourClr>
                <a:srgbClr val="CCFF99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500" normalizeH="0" baseline="0" noProof="0" dirty="0" smtClean="0">
                <a:ln w="11430"/>
                <a:gradFill flip="none" rotWithShape="1">
                  <a:gsLst>
                    <a:gs pos="0">
                      <a:srgbClr val="FFFFFF"/>
                    </a:gs>
                    <a:gs pos="28000">
                      <a:srgbClr val="B0DEFE"/>
                    </a:gs>
                    <a:gs pos="62000">
                      <a:srgbClr val="5DBDFF"/>
                    </a:gs>
                    <a:gs pos="88000">
                      <a:srgbClr val="0386D7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Q &amp; A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404040"/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40404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363121"/>
      </p:ext>
    </p:extLst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 marL="0" marR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Presentation Outline (hidden slide):</a:t>
            </a:r>
            <a:endParaRPr kumimoji="0" lang="en-US" sz="4800" b="0" i="0" u="none" strike="noStrike" kern="1200" cap="none" spc="-100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1000" y="1905000"/>
            <a:ext cx="8382000" cy="3981624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r>
              <a:rPr lang="en-US" dirty="0" smtClean="0"/>
              <a:t>Title:</a:t>
            </a:r>
          </a:p>
          <a:p>
            <a:r>
              <a:rPr lang="en-US" dirty="0" smtClean="0"/>
              <a:t>Technical Level:</a:t>
            </a:r>
          </a:p>
          <a:p>
            <a:r>
              <a:rPr lang="en-US" dirty="0" smtClean="0"/>
              <a:t>Intended Audience:</a:t>
            </a:r>
          </a:p>
          <a:p>
            <a:r>
              <a:rPr lang="en-US" dirty="0" smtClean="0"/>
              <a:t>Objectives (what do you want the audience to take away from this session):</a:t>
            </a:r>
          </a:p>
          <a:p>
            <a:pPr lvl="1"/>
            <a:r>
              <a:rPr lang="en-US" dirty="0" smtClean="0"/>
              <a:t>1. </a:t>
            </a:r>
          </a:p>
          <a:p>
            <a:pPr lvl="1"/>
            <a:r>
              <a:rPr lang="en-US" dirty="0" smtClean="0"/>
              <a:t>2.</a:t>
            </a:r>
          </a:p>
          <a:p>
            <a:pPr lvl="1"/>
            <a:r>
              <a:rPr lang="en-US" dirty="0" smtClean="0"/>
              <a:t>3.</a:t>
            </a:r>
          </a:p>
          <a:p>
            <a:r>
              <a:rPr lang="en-US" dirty="0" smtClean="0"/>
              <a:t>Presentation Outline (including demos):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FFFFFF"/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381000" y="926926"/>
            <a:ext cx="8382000" cy="885423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91436" tIns="45718" rIns="91436" bIns="45718"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90033"/>
                </a:solidFill>
                <a:latin typeface="Calibri"/>
                <a:ea typeface="+mn-ea"/>
              </a:rPr>
              <a:t>Speaker instructions: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+mn-ea"/>
              </a:rPr>
              <a:t>Complete this slide to assist your SME (subject matter expert) in evaluatin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+mn-ea"/>
              </a:rPr>
              <a:t>g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ea typeface="+mn-ea"/>
              </a:rPr>
              <a:t>your 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+mn-ea"/>
              </a:rPr>
              <a:t>presentation flow, topic coverage, demo integration and alignment of content to your session description and level. </a:t>
            </a:r>
          </a:p>
          <a:p>
            <a:pPr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990033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0628737"/>
      </p:ext>
    </p:extLst>
  </p:cSld>
  <p:clrMapOvr>
    <a:masterClrMapping/>
  </p:clrMapOvr>
  <p:transition spd="slow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 for IT Profession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 bwMode="auto">
          <a:xfrm>
            <a:off x="-34925" y="990600"/>
            <a:ext cx="91440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defTabSz="914099">
              <a:defRPr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</a:endParaRPr>
          </a:p>
        </p:txBody>
      </p:sp>
      <p:sp>
        <p:nvSpPr>
          <p:cNvPr id="23" name="Rounded Rectangle 22"/>
          <p:cNvSpPr/>
          <p:nvPr userDrawn="1"/>
        </p:nvSpPr>
        <p:spPr bwMode="auto">
          <a:xfrm>
            <a:off x="-34925" y="3429000"/>
            <a:ext cx="58674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defTabSz="914099">
              <a:defRPr/>
            </a:pP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</a:endParaRPr>
          </a:p>
        </p:txBody>
      </p:sp>
      <p:pic>
        <p:nvPicPr>
          <p:cNvPr id="24" name="Picture 23" descr="TechNet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 bwMode="invGray">
          <a:xfrm>
            <a:off x="727075" y="3529168"/>
            <a:ext cx="3624263" cy="738032"/>
          </a:xfrm>
          <a:prstGeom prst="rect">
            <a:avLst/>
          </a:prstGeom>
        </p:spPr>
      </p:pic>
      <p:grpSp>
        <p:nvGrpSpPr>
          <p:cNvPr id="25" name="Group 29"/>
          <p:cNvGrpSpPr/>
          <p:nvPr userDrawn="1"/>
        </p:nvGrpSpPr>
        <p:grpSpPr>
          <a:xfrm>
            <a:off x="193675" y="1247775"/>
            <a:ext cx="457200" cy="457200"/>
            <a:chOff x="0" y="1400175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161365" y="1561540"/>
              <a:ext cx="152400" cy="152400"/>
            </a:xfrm>
            <a:prstGeom prst="ellipse">
              <a:avLst/>
            </a:prstGeom>
            <a:gradFill flip="none" rotWithShape="1">
              <a:gsLst>
                <a:gs pos="10000">
                  <a:srgbClr val="C0504D">
                    <a:lumMod val="50000"/>
                  </a:srgbClr>
                </a:gs>
                <a:gs pos="100000">
                  <a:srgbClr val="F79646">
                    <a:lumMod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gradFill>
                <a:gsLst>
                  <a:gs pos="0">
                    <a:srgbClr val="F79646">
                      <a:lumMod val="75000"/>
                    </a:srgbClr>
                  </a:gs>
                  <a:gs pos="100000">
                    <a:srgbClr val="F79646"/>
                  </a:gs>
                </a:gsLst>
                <a:lin ang="5400000" scaled="0"/>
              </a:gradFill>
              <a:prstDash val="solid"/>
            </a:ln>
            <a:effectLst/>
            <a:scene3d>
              <a:camera prst="orthographicFront"/>
              <a:lightRig rig="threePt" dir="t">
                <a:rot lat="0" lon="0" rev="4800000"/>
              </a:lightRig>
            </a:scene3d>
            <a:sp3d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0" y="1400175"/>
              <a:ext cx="457200" cy="4572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52400" y="1552575"/>
              <a:ext cx="152400" cy="152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9" name="Group 33"/>
          <p:cNvGrpSpPr/>
          <p:nvPr userDrawn="1"/>
        </p:nvGrpSpPr>
        <p:grpSpPr>
          <a:xfrm>
            <a:off x="193675" y="3671887"/>
            <a:ext cx="457200" cy="457200"/>
            <a:chOff x="0" y="1400175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161365" y="1561540"/>
              <a:ext cx="152400" cy="152400"/>
            </a:xfrm>
            <a:prstGeom prst="ellipse">
              <a:avLst/>
            </a:prstGeom>
            <a:gradFill flip="none" rotWithShape="1">
              <a:gsLst>
                <a:gs pos="10000">
                  <a:srgbClr val="C0504D">
                    <a:lumMod val="50000"/>
                  </a:srgbClr>
                </a:gs>
                <a:gs pos="100000">
                  <a:srgbClr val="F79646">
                    <a:lumMod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gradFill>
                <a:gsLst>
                  <a:gs pos="0">
                    <a:srgbClr val="F79646">
                      <a:lumMod val="75000"/>
                    </a:srgbClr>
                  </a:gs>
                  <a:gs pos="100000">
                    <a:srgbClr val="F79646"/>
                  </a:gs>
                </a:gsLst>
                <a:lin ang="5400000" scaled="0"/>
              </a:gradFill>
              <a:prstDash val="solid"/>
            </a:ln>
            <a:effectLst/>
            <a:scene3d>
              <a:camera prst="orthographicFront"/>
              <a:lightRig rig="threePt" dir="t">
                <a:rot lat="0" lon="0" rev="4800000"/>
              </a:lightRig>
            </a:scene3d>
            <a:sp3d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0" y="1400175"/>
              <a:ext cx="457200" cy="4572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2400" y="1552575"/>
              <a:ext cx="152400" cy="152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4" name="Oval 33"/>
          <p:cNvSpPr/>
          <p:nvPr userDrawn="1"/>
        </p:nvSpPr>
        <p:spPr bwMode="auto">
          <a:xfrm>
            <a:off x="60325" y="1085850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60325" y="3519487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03275" y="2286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63"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hlinkClick r:id="rId3"/>
              </a:rPr>
              <a:t>www.microsoft.com/teched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</a:rPr>
              <a:t> </a:t>
            </a:r>
          </a:p>
          <a:p>
            <a:pPr marL="0" lvl="1" defTabSz="914363" fontAlgn="auto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en-US" dirty="0" err="1" smtClean="0">
                <a:solidFill>
                  <a:srgbClr val="FFFFFF"/>
                </a:solidFill>
                <a:latin typeface="Calibri"/>
                <a:ea typeface="+mn-ea"/>
              </a:rPr>
              <a:t>Tech·Talks</a:t>
            </a:r>
            <a:r>
              <a:rPr lang="en-US" dirty="0" smtClean="0">
                <a:solidFill>
                  <a:srgbClr val="FFFFFF"/>
                </a:solidFill>
                <a:latin typeface="Calibri"/>
                <a:ea typeface="+mn-ea"/>
              </a:rPr>
              <a:t>	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ea typeface="+mn-ea"/>
              </a:rPr>
              <a:t>Tech·Ed</a:t>
            </a:r>
            <a:r>
              <a:rPr lang="en-US" dirty="0" smtClean="0">
                <a:solidFill>
                  <a:srgbClr val="FFFFFF"/>
                </a:solidFill>
                <a:latin typeface="Calibri"/>
                <a:ea typeface="+mn-ea"/>
              </a:rPr>
              <a:t> Bloggers</a:t>
            </a:r>
          </a:p>
          <a:p>
            <a:pPr marL="0" lvl="1" defTabSz="914363" fontAlgn="auto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/>
                <a:ea typeface="+mn-ea"/>
              </a:rPr>
              <a:t>Live Simulcasts	Virtual Labs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803275" y="4419600"/>
            <a:ext cx="6324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fontAlgn="auto">
              <a:spcBef>
                <a:spcPts val="600"/>
              </a:spcBef>
              <a:spcAft>
                <a:spcPts val="0"/>
              </a:spcAft>
              <a:buSzPct val="120000"/>
              <a:tabLst>
                <a:tab pos="1828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+mn-ea"/>
                <a:hlinkClick r:id="rId4"/>
              </a:rPr>
              <a:t>http://microsoft.com/technet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ea typeface="+mn-ea"/>
              </a:rPr>
              <a:t>  </a:t>
            </a:r>
            <a:endParaRPr lang="en-US" sz="2400" dirty="0" smtClean="0">
              <a:solidFill>
                <a:srgbClr val="FFFFFF"/>
              </a:solidFill>
              <a:latin typeface="Calibri" pitchFamily="34" charset="0"/>
              <a:ea typeface="+mn-ea"/>
            </a:endParaRPr>
          </a:p>
          <a:p>
            <a:pPr marL="0" lvl="1" defTabSz="914363" fontAlgn="auto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endParaRPr lang="en-US" dirty="0" smtClean="0">
              <a:solidFill>
                <a:srgbClr val="FFFFFF"/>
              </a:solidFill>
              <a:latin typeface="Calibri" pitchFamily="34" charset="0"/>
              <a:ea typeface="+mn-ea"/>
            </a:endParaRPr>
          </a:p>
          <a:p>
            <a:pPr marL="0" lvl="1" defTabSz="914363" fontAlgn="auto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+mn-ea"/>
              </a:rPr>
              <a:t>Evaluation licenses, pre-released </a:t>
            </a:r>
            <a:b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+mn-ea"/>
              </a:rPr>
            </a:b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+mn-ea"/>
              </a:rPr>
              <a:t>products, and MORE!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84675" y="2133600"/>
            <a:ext cx="4212524" cy="32095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 fov="3000000">
              <a:rot lat="777496" lon="1390288" rev="21572207"/>
            </a:camera>
            <a:lightRig rig="threePt" dir="t"/>
          </a:scene3d>
        </p:spPr>
      </p:pic>
      <p:pic>
        <p:nvPicPr>
          <p:cNvPr id="39" name="Picture 38" descr="TechEd_online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invGray">
          <a:xfrm>
            <a:off x="879475" y="1209675"/>
            <a:ext cx="2409825" cy="1076325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733425" y="228600"/>
            <a:ext cx="7194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</a:pPr>
            <a:r>
              <a:rPr lang="en-US" sz="4800" spc="-100" dirty="0" smtClean="0">
                <a:ln w="3175">
                  <a:noFill/>
                </a:ln>
                <a:solidFill>
                  <a:srgbClr val="FFFFFF"/>
                </a:solidFill>
                <a:latin typeface="Calibri" pitchFamily="34" charset="0"/>
                <a:ea typeface="+mn-ea"/>
                <a:cs typeface="Arial" charset="0"/>
              </a:rPr>
              <a:t>Resources for IT Professionals</a:t>
            </a:r>
            <a:endParaRPr lang="en-US" dirty="0">
              <a:solidFill>
                <a:srgbClr val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842301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e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375946" cy="664797"/>
          </a:xfrm>
        </p:spPr>
        <p:txBody>
          <a:bodyPr/>
          <a:lstStyle>
            <a:lvl1pPr marL="0" marR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 baseline="0"/>
            </a:lvl1pPr>
          </a:lstStyle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Related Content</a:t>
            </a:r>
            <a:endParaRPr kumimoji="0" lang="en-US" sz="4800" b="0" i="0" u="none" strike="noStrike" kern="1200" cap="none" spc="-100" normalizeH="0" baseline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000" y="1414460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Breakout Sessions (session codes and titles)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81000" y="2355559"/>
            <a:ext cx="8385048" cy="62438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Interactive Sessions (session codes and titles)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1000" y="3235238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Hands-on Labs (session codes and titles)</a:t>
            </a:r>
            <a:endParaRPr 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81000" y="4176337"/>
            <a:ext cx="8385048" cy="652569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Instructor-led Labs (session codes and titles)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80999" y="5084204"/>
            <a:ext cx="8385048" cy="587253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defTabSz="9140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Resources (books, websites, etc.)</a:t>
            </a:r>
          </a:p>
        </p:txBody>
      </p:sp>
    </p:spTree>
    <p:extLst>
      <p:ext uri="{BB962C8B-B14F-4D97-AF65-F5344CB8AC3E}">
        <p14:creationId xmlns:p14="http://schemas.microsoft.com/office/powerpoint/2010/main" val="1075569001"/>
      </p:ext>
    </p:extLst>
  </p:cSld>
  <p:clrMapOvr>
    <a:masterClrMapping/>
  </p:clrMapOvr>
  <p:transition spd="slow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 Resourc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375946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Track Resources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000" y="1414461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Resource 1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81000" y="2347422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Resource 2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1000" y="3280384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Resource 3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81000" y="4213346"/>
            <a:ext cx="8385048" cy="685800"/>
          </a:xfrm>
          <a:prstGeom prst="roundRect">
            <a:avLst>
              <a:gd name="adj" fmla="val 26651"/>
            </a:avLst>
          </a:prstGeom>
          <a:gradFill rotWithShape="1">
            <a:gsLst>
              <a:gs pos="0">
                <a:schemeClr val="tx1">
                  <a:alpha val="18000"/>
                </a:scheme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 marL="0" algn="l" defTabSz="914099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Resource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83724"/>
      </p:ext>
    </p:extLst>
  </p:cSld>
  <p:clrMapOvr>
    <a:masterClrMapping/>
  </p:clrMapOvr>
  <p:transition spd="slow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 bwMode="auto">
          <a:xfrm>
            <a:off x="-1" y="171450"/>
            <a:ext cx="10163175" cy="6686550"/>
          </a:xfrm>
          <a:custGeom>
            <a:avLst/>
            <a:gdLst>
              <a:gd name="connsiteX0" fmla="*/ 0 w 6962775"/>
              <a:gd name="connsiteY0" fmla="*/ 0 h 3952875"/>
              <a:gd name="connsiteX1" fmla="*/ 6962775 w 6962775"/>
              <a:gd name="connsiteY1" fmla="*/ 3952875 h 3952875"/>
              <a:gd name="connsiteX2" fmla="*/ 6429375 w 6962775"/>
              <a:gd name="connsiteY2" fmla="*/ 3952875 h 3952875"/>
              <a:gd name="connsiteX3" fmla="*/ 0 w 6962775"/>
              <a:gd name="connsiteY3" fmla="*/ 552450 h 3952875"/>
              <a:gd name="connsiteX4" fmla="*/ 0 w 6962775"/>
              <a:gd name="connsiteY4" fmla="*/ 0 h 3952875"/>
              <a:gd name="connsiteX0" fmla="*/ 0 w 7188200"/>
              <a:gd name="connsiteY0" fmla="*/ 2978150 h 6931025"/>
              <a:gd name="connsiteX1" fmla="*/ 6962775 w 7188200"/>
              <a:gd name="connsiteY1" fmla="*/ 6931025 h 6931025"/>
              <a:gd name="connsiteX2" fmla="*/ 6429375 w 7188200"/>
              <a:gd name="connsiteY2" fmla="*/ 6931025 h 6931025"/>
              <a:gd name="connsiteX3" fmla="*/ 0 w 7188200"/>
              <a:gd name="connsiteY3" fmla="*/ 3530600 h 6931025"/>
              <a:gd name="connsiteX4" fmla="*/ 0 w 7188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200" h="6931025">
                <a:moveTo>
                  <a:pt x="0" y="2978150"/>
                </a:moveTo>
                <a:cubicBezTo>
                  <a:pt x="7188200" y="0"/>
                  <a:pt x="10109200" y="2984500"/>
                  <a:pt x="6962775" y="6931025"/>
                </a:cubicBezTo>
                <a:lnTo>
                  <a:pt x="6429375" y="6931025"/>
                </a:lnTo>
                <a:cubicBezTo>
                  <a:pt x="6924675" y="4321175"/>
                  <a:pt x="4371975" y="2511425"/>
                  <a:pt x="0" y="3530600"/>
                </a:cubicBezTo>
                <a:lnTo>
                  <a:pt x="0" y="297815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10000"/>
                </a:schemeClr>
              </a:gs>
              <a:gs pos="100000">
                <a:srgbClr val="000000">
                  <a:alpha val="1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 defTabSz="914099">
              <a:defRPr/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</a:endParaRPr>
          </a:p>
        </p:txBody>
      </p:sp>
      <p:sp>
        <p:nvSpPr>
          <p:cNvPr id="18" name="Freeform 17"/>
          <p:cNvSpPr/>
          <p:nvPr userDrawn="1"/>
        </p:nvSpPr>
        <p:spPr bwMode="auto">
          <a:xfrm>
            <a:off x="1" y="-82550"/>
            <a:ext cx="10109200" cy="6931025"/>
          </a:xfrm>
          <a:custGeom>
            <a:avLst/>
            <a:gdLst>
              <a:gd name="connsiteX0" fmla="*/ 0 w 6962775"/>
              <a:gd name="connsiteY0" fmla="*/ 0 h 3952875"/>
              <a:gd name="connsiteX1" fmla="*/ 6962775 w 6962775"/>
              <a:gd name="connsiteY1" fmla="*/ 3952875 h 3952875"/>
              <a:gd name="connsiteX2" fmla="*/ 6429375 w 6962775"/>
              <a:gd name="connsiteY2" fmla="*/ 3952875 h 3952875"/>
              <a:gd name="connsiteX3" fmla="*/ 0 w 6962775"/>
              <a:gd name="connsiteY3" fmla="*/ 552450 h 3952875"/>
              <a:gd name="connsiteX4" fmla="*/ 0 w 6962775"/>
              <a:gd name="connsiteY4" fmla="*/ 0 h 3952875"/>
              <a:gd name="connsiteX0" fmla="*/ 0 w 7188200"/>
              <a:gd name="connsiteY0" fmla="*/ 2978150 h 6931025"/>
              <a:gd name="connsiteX1" fmla="*/ 6962775 w 7188200"/>
              <a:gd name="connsiteY1" fmla="*/ 6931025 h 6931025"/>
              <a:gd name="connsiteX2" fmla="*/ 6429375 w 7188200"/>
              <a:gd name="connsiteY2" fmla="*/ 6931025 h 6931025"/>
              <a:gd name="connsiteX3" fmla="*/ 0 w 7188200"/>
              <a:gd name="connsiteY3" fmla="*/ 3530600 h 6931025"/>
              <a:gd name="connsiteX4" fmla="*/ 0 w 7188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  <a:gd name="connsiteX0" fmla="*/ 0 w 10109200"/>
              <a:gd name="connsiteY0" fmla="*/ 2978150 h 6931025"/>
              <a:gd name="connsiteX1" fmla="*/ 6962775 w 10109200"/>
              <a:gd name="connsiteY1" fmla="*/ 6931025 h 6931025"/>
              <a:gd name="connsiteX2" fmla="*/ 6429375 w 10109200"/>
              <a:gd name="connsiteY2" fmla="*/ 6931025 h 6931025"/>
              <a:gd name="connsiteX3" fmla="*/ 0 w 10109200"/>
              <a:gd name="connsiteY3" fmla="*/ 3530600 h 6931025"/>
              <a:gd name="connsiteX4" fmla="*/ 0 w 10109200"/>
              <a:gd name="connsiteY4" fmla="*/ 2978150 h 69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9200" h="6931025">
                <a:moveTo>
                  <a:pt x="0" y="2978150"/>
                </a:moveTo>
                <a:cubicBezTo>
                  <a:pt x="7188200" y="0"/>
                  <a:pt x="10109200" y="2984500"/>
                  <a:pt x="6962775" y="6931025"/>
                </a:cubicBezTo>
                <a:lnTo>
                  <a:pt x="6429375" y="6931025"/>
                </a:lnTo>
                <a:cubicBezTo>
                  <a:pt x="6924675" y="4321175"/>
                  <a:pt x="4371975" y="2511425"/>
                  <a:pt x="0" y="3530600"/>
                </a:cubicBezTo>
                <a:lnTo>
                  <a:pt x="0" y="297815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33000"/>
                </a:schemeClr>
              </a:gs>
              <a:gs pos="100000">
                <a:srgbClr val="000000">
                  <a:alpha val="1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 defTabSz="914099">
              <a:defRPr/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</a:endParaRPr>
          </a:p>
        </p:txBody>
      </p:sp>
      <p:sp>
        <p:nvSpPr>
          <p:cNvPr id="30" name="Round Same Side Corner Rectangle 29"/>
          <p:cNvSpPr/>
          <p:nvPr userDrawn="1"/>
        </p:nvSpPr>
        <p:spPr bwMode="blackWhite">
          <a:xfrm rot="5400000">
            <a:off x="1429939" y="2380061"/>
            <a:ext cx="2443162" cy="536019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270DB">
                  <a:alpha val="15294"/>
                </a:srgbClr>
              </a:gs>
              <a:gs pos="24000">
                <a:srgbClr val="0270DB">
                  <a:alpha val="64706"/>
                </a:srgbClr>
              </a:gs>
              <a:gs pos="35000">
                <a:srgbClr val="0270DB">
                  <a:alpha val="74902"/>
                </a:srgbClr>
              </a:gs>
              <a:gs pos="100000">
                <a:srgbClr val="0270DB">
                  <a:alpha val="0"/>
                </a:srgbClr>
              </a:gs>
            </a:gsLst>
            <a:lin ang="5400000" scaled="1"/>
            <a:tileRect/>
          </a:gradFill>
          <a:ln w="381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9000000"/>
            </a:lightRig>
          </a:scene3d>
          <a:sp3d prstMaterial="flat">
            <a:bevelT w="95250" h="95250"/>
            <a:extrusionClr>
              <a:srgbClr val="C00000"/>
            </a:extrusionClr>
            <a:contourClr>
              <a:srgbClr val="FF9D17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1" name="Rounded Rectangle 30"/>
          <p:cNvSpPr/>
          <p:nvPr userDrawn="1"/>
        </p:nvSpPr>
        <p:spPr bwMode="blackGray">
          <a:xfrm>
            <a:off x="1676400" y="4057650"/>
            <a:ext cx="3457575" cy="20097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contrasting" dir="t">
              <a:rot lat="0" lon="0" rev="7800000"/>
            </a:lightRig>
          </a:scene3d>
          <a:sp3d prstMaterial="metal">
            <a:bevelB w="0" h="0"/>
          </a:sp3d>
        </p:spPr>
        <p:txBody>
          <a:bodyPr anchor="ctr" anchorCtr="0"/>
          <a:lstStyle/>
          <a:p>
            <a:pPr defTabSz="914099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Complete an</a:t>
            </a:r>
          </a:p>
          <a:p>
            <a:pPr defTabSz="914099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evaluation on</a:t>
            </a:r>
          </a:p>
          <a:p>
            <a:pPr defTabSz="914099">
              <a:lnSpc>
                <a:spcPts val="4000"/>
              </a:lnSpc>
              <a:defRPr/>
            </a:pP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CommNet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 and</a:t>
            </a:r>
          </a:p>
          <a:p>
            <a:pPr defTabSz="914099">
              <a:lnSpc>
                <a:spcPts val="4000"/>
              </a:lnSpc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enter to win!</a:t>
            </a:r>
          </a:p>
        </p:txBody>
      </p:sp>
    </p:spTree>
    <p:extLst>
      <p:ext uri="{BB962C8B-B14F-4D97-AF65-F5344CB8AC3E}">
        <p14:creationId xmlns:p14="http://schemas.microsoft.com/office/powerpoint/2010/main" val="44368540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48148E-6 L 3.33333E-6 -1.48148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33334 L 4.16667E-6 -3.33333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/>
      <p:bldP spid="31" grpId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 layout - user must h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95275" y="6400801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ACC6DABA-E178-49C8-B135-4378B6D3DD69}" type="slidenum">
              <a:rPr lang="en-US" sz="1400" smtClean="0">
                <a:solidFill>
                  <a:srgbClr val="000000"/>
                </a:solidFill>
                <a:latin typeface="Calibri"/>
                <a:ea typeface="+mn-ea"/>
              </a:rPr>
              <a:pPr algn="l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3164422"/>
      </p:ext>
    </p:extLst>
  </p:cSld>
  <p:clrMapOvr>
    <a:masterClrMapping/>
  </p:clrMapOvr>
  <p:transition spd="slow"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814" y="254111"/>
            <a:ext cx="8674372" cy="822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>
                <a:solidFill>
                  <a:srgbClr val="EC7527"/>
                </a:solidFill>
                <a:latin typeface="Segoe Semibold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34814" y="1272827"/>
            <a:ext cx="8674372" cy="1659810"/>
          </a:xfrm>
          <a:prstGeom prst="rect">
            <a:avLst/>
          </a:prstGeom>
        </p:spPr>
        <p:txBody>
          <a:bodyPr lIns="80133" tIns="40067" rIns="80133" bIns="40067"/>
          <a:lstStyle>
            <a:lvl1pPr>
              <a:lnSpc>
                <a:spcPts val="3331"/>
              </a:lnSpc>
              <a:spcBef>
                <a:spcPts val="1052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947574" indent="-243503">
              <a:lnSpc>
                <a:spcPct val="100000"/>
              </a:lnSpc>
              <a:spcBef>
                <a:spcPts val="263"/>
              </a:spcBef>
              <a:buClr>
                <a:srgbClr val="EC7527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335786" indent="-226806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1804703" indent="-226806">
              <a:lnSpc>
                <a:spcPct val="100000"/>
              </a:lnSpc>
              <a:spcBef>
                <a:spcPts val="0"/>
              </a:spcBef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286143" indent="-226806">
              <a:lnSpc>
                <a:spcPct val="100000"/>
              </a:lnSpc>
              <a:spcBef>
                <a:spcPts val="0"/>
              </a:spcBef>
              <a:buClr>
                <a:srgbClr val="EC752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00620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9051"/>
            <a:ext cx="7308850" cy="757114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228286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29450" y="6538913"/>
            <a:ext cx="2133600" cy="476250"/>
          </a:xfrm>
          <a:prstGeom prst="rect">
            <a:avLst/>
          </a:prstGeom>
        </p:spPr>
        <p:txBody>
          <a:bodyPr lIns="91405" tIns="45704" rIns="91405" bIns="45704"/>
          <a:lstStyle>
            <a:lvl1pPr>
              <a:defRPr/>
            </a:lvl1pPr>
          </a:lstStyle>
          <a:p>
            <a:pPr defTabSz="914363" fontAlgn="auto">
              <a:spcBef>
                <a:spcPts val="0"/>
              </a:spcBef>
              <a:spcAft>
                <a:spcPts val="0"/>
              </a:spcAft>
              <a:defRPr/>
            </a:pPr>
            <a:fld id="{5D67E276-FD87-48F7-BDE9-F64BB9BE124D}" type="slidenum">
              <a:rPr lang="en-US">
                <a:solidFill>
                  <a:srgbClr val="FFFFFF"/>
                </a:solidFill>
                <a:latin typeface="Calibri"/>
                <a:ea typeface="+mn-ea"/>
              </a:rPr>
              <a:pPr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7635704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A242-E81D-4677-A6C2-D6D2A43AE86B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ED82-05E5-4F59-BC21-E2F34FDCD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877"/>
      </p:ext>
    </p:extLst>
  </p:cSld>
  <p:clrMapOvr>
    <a:masterClrMapping/>
  </p:clrMapOvr>
  <p:transition spd="slow"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58939"/>
      </p:ext>
    </p:extLst>
  </p:cSld>
  <p:clrMapOvr>
    <a:masterClrMapping/>
  </p:clrMapOvr>
  <p:transition spd="slow">
    <p:pull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ctangle 2048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ltGray">
          <a:xfrm>
            <a:off x="248836" y="1"/>
            <a:ext cx="88519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94363" y="1163651"/>
            <a:ext cx="2066925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914289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Segoe"/>
                <a:ea typeface="+mn-ea"/>
              </a:rPr>
              <a:t>Increased</a:t>
            </a:r>
          </a:p>
          <a:p>
            <a:pPr algn="ctr" defTabSz="914289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Segoe"/>
                <a:ea typeface="+mn-ea"/>
              </a:rPr>
              <a:t>Efficiency</a:t>
            </a:r>
            <a:endParaRPr lang="en-US" sz="1500" dirty="0">
              <a:solidFill>
                <a:srgbClr val="FFFFFF"/>
              </a:solidFill>
              <a:latin typeface="Segoe"/>
              <a:ea typeface="+mn-ea"/>
            </a:endParaRPr>
          </a:p>
        </p:txBody>
      </p:sp>
      <p:grpSp>
        <p:nvGrpSpPr>
          <p:cNvPr id="3" name="Group 16"/>
          <p:cNvGrpSpPr/>
          <p:nvPr userDrawn="1"/>
        </p:nvGrpSpPr>
        <p:grpSpPr>
          <a:xfrm>
            <a:off x="445979" y="201395"/>
            <a:ext cx="1563688" cy="912812"/>
            <a:chOff x="197143" y="201395"/>
            <a:chExt cx="1563688" cy="912812"/>
          </a:xfrm>
        </p:grpSpPr>
        <p:pic>
          <p:nvPicPr>
            <p:cNvPr id="15" name="Picture 20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143" y="390307"/>
              <a:ext cx="1563688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54319" y="201395"/>
              <a:ext cx="1120774" cy="877887"/>
              <a:chOff x="-2875" y="-256"/>
              <a:chExt cx="2204" cy="2077"/>
            </a:xfrm>
          </p:grpSpPr>
          <p:pic>
            <p:nvPicPr>
              <p:cNvPr id="17" name="Picture 22" descr="XP icon my compute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339" y="1153"/>
                <a:ext cx="668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3" descr="XP icon my compute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095" y="1153"/>
                <a:ext cx="668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4" descr="XP icon my compute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875" y="1153"/>
                <a:ext cx="668" cy="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5" descr="arrow 0 blue arrow curved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 flipV="1">
                <a:off x="-1566" y="229"/>
                <a:ext cx="800" cy="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6" descr="arrow 0 blue arrow curved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V="1">
                <a:off x="-2782" y="229"/>
                <a:ext cx="800" cy="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7" descr="arrow 0 blue shadow arrow righ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-2264" y="455"/>
                <a:ext cx="103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8" descr="Server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2019" y="-256"/>
                <a:ext cx="546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960" y="266755"/>
            <a:ext cx="6753045" cy="553998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863317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buFont typeface="Arial" pitchFamily="34" charset="0"/>
              <a:buChar char="•"/>
              <a:defRPr/>
            </a:lvl1pPr>
            <a:lvl2pPr>
              <a:lnSpc>
                <a:spcPct val="90000"/>
              </a:lnSpc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buFont typeface="Arial" pitchFamily="34" charset="0"/>
              <a:buChar char="•"/>
              <a:defRPr/>
            </a:lvl3pPr>
            <a:lvl4pPr>
              <a:lnSpc>
                <a:spcPct val="90000"/>
              </a:lnSpc>
              <a:buFont typeface="Arial" pitchFamily="34" charset="0"/>
              <a:buChar char="•"/>
              <a:defRPr/>
            </a:lvl4pPr>
            <a:lvl5pPr>
              <a:lnSpc>
                <a:spcPct val="90000"/>
              </a:lnSpc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182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irtu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1" y="6642556"/>
            <a:ext cx="3001940" cy="215444"/>
          </a:xfrm>
          <a:prstGeom prst="rect">
            <a:avLst/>
          </a:prstGeom>
          <a:noFill/>
        </p:spPr>
        <p:txBody>
          <a:bodyPr wrap="square" lIns="252000" rtlCol="0">
            <a:spAutoFit/>
          </a:bodyPr>
          <a:lstStyle>
            <a:lvl1pPr marL="0" algn="l" defTabSz="914400" rtl="0" eaLnBrk="1" latinLnBrk="0" hangingPunct="1">
              <a:defRPr lang="de-DE" sz="800" kern="1200" smtClean="0">
                <a:solidFill>
                  <a:schemeClr val="tx2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rgbClr val="7F7F7F"/>
                </a:solidFill>
              </a:rPr>
              <a:t>10/11-2009 Copyright Microsoft Deutschland GmbH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01941" y="6642556"/>
            <a:ext cx="518484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algn="l" defTabSz="914400" rtl="0" eaLnBrk="1" latinLnBrk="0" hangingPunct="1">
              <a:defRPr lang="de-DE" sz="800" kern="1200" dirty="0" smtClean="0">
                <a:solidFill>
                  <a:schemeClr val="tx2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rgbClr val="7F7F7F"/>
                </a:solidFill>
              </a:rPr>
              <a:t>ITBF: Windows Server 2008 R2 - Server Virtualisierung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86787" y="6642556"/>
            <a:ext cx="949339" cy="215444"/>
          </a:xfrm>
          <a:prstGeom prst="rect">
            <a:avLst/>
          </a:prstGeom>
          <a:noFill/>
        </p:spPr>
        <p:txBody>
          <a:bodyPr wrap="square" lIns="216000" rIns="252000" rtlCol="0">
            <a:spAutoFit/>
          </a:bodyPr>
          <a:lstStyle>
            <a:lvl1pPr marL="0" algn="r" defTabSz="914400" rtl="0" eaLnBrk="1" latinLnBrk="0" hangingPunct="1">
              <a:defRPr lang="de-DE" sz="800" kern="1200" smtClean="0">
                <a:solidFill>
                  <a:schemeClr val="tx2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7F7F7F"/>
                </a:solidFill>
              </a:rPr>
              <a:t> Seite </a:t>
            </a:r>
            <a:fld id="{7E6E3AD5-6EC0-4A34-90C1-D2EB0BCD563A}" type="slidenum">
              <a:rPr>
                <a:solidFill>
                  <a:srgbClr val="7F7F7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431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&amp; Inset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6"/>
            <a:ext cx="8229600" cy="55399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02828"/>
            <a:ext cx="6202906" cy="219085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561" y="6388499"/>
            <a:ext cx="3239700" cy="148827"/>
          </a:xfrm>
          <a:prstGeom prst="rect">
            <a:avLst/>
          </a:prstGeom>
        </p:spPr>
        <p:txBody>
          <a:bodyPr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414" y="6388499"/>
            <a:ext cx="363546" cy="148827"/>
          </a:xfrm>
          <a:prstGeom prst="rect">
            <a:avLst/>
          </a:prstGeom>
        </p:spPr>
        <p:txBody>
          <a:bodyPr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</a:pPr>
            <a:fld id="{02B51FD2-AF65-4559-B5BB-AE7FBFFEA02E}" type="slidenum">
              <a:rPr lang="en-US" smtClean="0">
                <a:solidFill>
                  <a:srgbClr val="FFFFFF"/>
                </a:solidFill>
                <a:latin typeface="Verdana" pitchFamily="34" charset="0"/>
                <a:ea typeface="+mn-ea"/>
                <a:cs typeface="Verdana" pitchFamily="34" charset="0"/>
              </a:rPr>
              <a:pPr defTabSz="91436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dirty="0" smtClean="0">
                <a:solidFill>
                  <a:srgbClr val="FFFFFF"/>
                </a:solidFill>
                <a:latin typeface="Verdana" pitchFamily="34" charset="0"/>
                <a:ea typeface="+mn-ea"/>
                <a:cs typeface="Verdana" pitchFamily="34" charset="0"/>
              </a:rPr>
              <a:t> |</a:t>
            </a:r>
            <a:endParaRPr lang="en-US" dirty="0">
              <a:solidFill>
                <a:srgbClr val="FFFFFF"/>
              </a:solidFill>
              <a:latin typeface="Verdana" pitchFamily="34" charset="0"/>
              <a:ea typeface="+mn-ea"/>
              <a:cs typeface="Verdana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27890"/>
            <a:ext cx="8229600" cy="221599"/>
          </a:xfrm>
          <a:prstGeom prst="rect">
            <a:avLst/>
          </a:prstGeom>
        </p:spPr>
        <p:txBody>
          <a:bodyPr tIns="0"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  <a:latin typeface="Segoe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607136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9162-545A-46A0-B553-987F414FBBA8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EE3E-544B-400F-8EA5-D6D015FF9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2150"/>
      </p:ext>
    </p:extLst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EA3A-BC1A-48E1-9580-37B577DC3666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C0BF-57A6-4589-A68F-9F8C14A30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4554"/>
      </p:ext>
    </p:extLst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88C4-26CC-4CBC-86F6-2E2D7BB82034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E318-D9DB-45D1-883D-96421C98F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24831"/>
      </p:ext>
    </p:extLst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A122-449D-4DA5-B443-DEDC6FF45CEF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15C2-3293-4C4F-B907-650868FD2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4041"/>
      </p:ext>
    </p:extLst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156E-E083-48F3-9877-C6535ACE01E7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E43C-EF29-4B9C-AE22-3DF53BC63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3105"/>
      </p:ext>
    </p:extLst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988B-A4A0-4D6B-909B-15E98F3A06A3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D900-3491-4456-9780-F4C838678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889"/>
      </p:ext>
    </p:extLst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8B3624-BCB3-4713-93F5-BDF2C6ADE93C}" type="datetime1">
              <a:rPr lang="en-US"/>
              <a:pPr>
                <a:defRPr/>
              </a:pPr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5A2E450-6286-4A12-900B-705CDB58F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ForgroundBlu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ontentForgroundBlu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54" y="228600"/>
            <a:ext cx="8375946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54" y="1420814"/>
            <a:ext cx="8375946" cy="2128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14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 spd="slow">
    <p:pull dir="ru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00" baseline="0" dirty="0" smtClean="0">
          <a:ln w="3175">
            <a:noFill/>
          </a:ln>
          <a:solidFill>
            <a:schemeClr val="tx1"/>
          </a:solidFill>
          <a:effectLst/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63550" indent="-463550" algn="l" defTabSz="914363" rtl="0" eaLnBrk="1" latinLnBrk="0" hangingPunct="1">
        <a:lnSpc>
          <a:spcPct val="90000"/>
        </a:lnSpc>
        <a:spcBef>
          <a:spcPct val="20000"/>
        </a:spcBef>
        <a:buSzPct val="120000"/>
        <a:buFontTx/>
        <a:buBlip>
          <a:blip r:embed="rId26"/>
        </a:buBlip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833438" indent="-3698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6"/>
        </a:buBlip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68400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6"/>
        </a:buBlip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516063" indent="-34766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6"/>
        </a:buBlip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852613" indent="-32543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6"/>
        </a:buBlip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cedward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windows.com/" TargetMode="External"/><Relationship Id="rId7" Type="http://schemas.openxmlformats.org/officeDocument/2006/relationships/image" Target="../media/image7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http://www.hyper-v-server.de/wp-content/uploads/2011/10/Microsoft_Virtualisierungs_Podcast_Folge_13-Build_Konferenz.jpg" TargetMode="Externa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5575" y="4478338"/>
            <a:ext cx="8921750" cy="893762"/>
          </a:xfrm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 noProof="0" dirty="0" smtClean="0">
                <a:solidFill>
                  <a:schemeClr val="bg2"/>
                </a:solidFill>
                <a:latin typeface="Calibri (Headings)" charset="0"/>
              </a:rPr>
              <a:t>Hyper-V Networking Best practice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6713" y="5162550"/>
            <a:ext cx="4192587" cy="538163"/>
          </a:xfrm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000" noProof="0" dirty="0" err="1" smtClean="0">
                <a:solidFill>
                  <a:schemeClr val="bg1"/>
                </a:solidFill>
              </a:rPr>
              <a:t>Carsten</a:t>
            </a:r>
            <a:r>
              <a:rPr lang="en-US" sz="3000" noProof="0" smtClean="0">
                <a:solidFill>
                  <a:schemeClr val="bg1"/>
                </a:solidFill>
              </a:rPr>
              <a:t> Rachfahl 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IPv4 and IPv6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40956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IPv4 is fully supported</a:t>
            </a:r>
          </a:p>
          <a:p>
            <a:pPr eaLnBrk="1" hangingPunct="1"/>
            <a:r>
              <a:rPr lang="en-US" noProof="0" dirty="0" smtClean="0"/>
              <a:t>IPv6 is fully supported</a:t>
            </a:r>
          </a:p>
          <a:p>
            <a:pPr eaLnBrk="1" hangingPunct="1"/>
            <a:r>
              <a:rPr lang="en-US" noProof="0" dirty="0" smtClean="0"/>
              <a:t>Microsoft tests everything with IPv6 enabled</a:t>
            </a:r>
            <a:endParaRPr lang="en-US" noProof="0" dirty="0"/>
          </a:p>
          <a:p>
            <a:pPr eaLnBrk="1" hangingPunct="1"/>
            <a:r>
              <a:rPr lang="en-US" noProof="0" dirty="0" smtClean="0"/>
              <a:t>when you use IPv6 think about VLANs</a:t>
            </a:r>
          </a:p>
        </p:txBody>
      </p:sp>
      <p:pic>
        <p:nvPicPr>
          <p:cNvPr id="5123" name="Picture 3" descr="C:\Users\cr\AppData\Local\Microsoft\Windows\Temporary Internet Files\Content.IE5\JMIC20AG\fotolia_29934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42" y="2110657"/>
            <a:ext cx="3903579" cy="25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t="10438"/>
          <a:stretch/>
        </p:blipFill>
        <p:spPr>
          <a:xfrm>
            <a:off x="5158332" y="2136809"/>
            <a:ext cx="3528468" cy="2553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VLAN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0257" y="1286970"/>
            <a:ext cx="4340555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VLAN (virtual LAN) segment traffic in a switched </a:t>
            </a:r>
            <a:r>
              <a:rPr lang="en-US" noProof="0" dirty="0" smtClean="0"/>
              <a:t>environment</a:t>
            </a:r>
          </a:p>
          <a:p>
            <a:pPr eaLnBrk="1" hangingPunct="1"/>
            <a:r>
              <a:rPr lang="en-US" noProof="0" dirty="0" smtClean="0"/>
              <a:t>VLAN </a:t>
            </a:r>
            <a:r>
              <a:rPr lang="en-US" noProof="0" dirty="0" smtClean="0"/>
              <a:t>Support for </a:t>
            </a:r>
            <a:r>
              <a:rPr lang="en-US" noProof="0" dirty="0" err="1" smtClean="0"/>
              <a:t>Parentpartition</a:t>
            </a:r>
            <a:r>
              <a:rPr lang="en-US" noProof="0" dirty="0" smtClean="0"/>
              <a:t> is set in the Hyper-V Switch</a:t>
            </a:r>
          </a:p>
          <a:p>
            <a:pPr eaLnBrk="1" hangingPunct="1"/>
            <a:r>
              <a:rPr lang="en-US" noProof="0" dirty="0" smtClean="0"/>
              <a:t>VLAN Support for VM is set on NIC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12" y="1417639"/>
            <a:ext cx="4553188" cy="426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12" y="1417639"/>
            <a:ext cx="4553188" cy="426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Features compatibility matrix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980370" cy="4525963"/>
          </a:xfrm>
        </p:spPr>
        <p:txBody>
          <a:bodyPr/>
          <a:lstStyle/>
          <a:p>
            <a:pPr eaLnBrk="1" hangingPunct="1"/>
            <a:endParaRPr lang="en-US" noProof="0" smtClean="0">
              <a:hlinkClick r:id="rId3"/>
            </a:endParaRPr>
          </a:p>
          <a:p>
            <a:pPr eaLnBrk="1" hangingPunct="1"/>
            <a:endParaRPr lang="en-US" noProof="0" smtClean="0">
              <a:hlinkClick r:id="rId3"/>
            </a:endParaRPr>
          </a:p>
          <a:p>
            <a:pPr eaLnBrk="1" hangingPunct="1"/>
            <a:endParaRPr lang="en-US" noProof="0" smtClean="0">
              <a:hlinkClick r:id="rId3"/>
            </a:endParaRPr>
          </a:p>
          <a:p>
            <a:pPr eaLnBrk="1" hangingPunct="1"/>
            <a:endParaRPr lang="en-US" noProof="0" smtClean="0">
              <a:hlinkClick r:id="rId3"/>
            </a:endParaRPr>
          </a:p>
          <a:p>
            <a:pPr eaLnBrk="1" hangingPunct="1"/>
            <a:endParaRPr lang="en-US" noProof="0" smtClean="0">
              <a:hlinkClick r:id="rId3"/>
            </a:endParaRPr>
          </a:p>
          <a:p>
            <a:pPr eaLnBrk="1" hangingPunct="1"/>
            <a:endParaRPr lang="en-US" noProof="0" smtClean="0">
              <a:hlinkClick r:id="rId3"/>
            </a:endParaRPr>
          </a:p>
          <a:p>
            <a:pPr marL="0" indent="0">
              <a:buNone/>
            </a:pPr>
            <a:r>
              <a:rPr lang="en-US" sz="2800" b="1" noProof="0" smtClean="0">
                <a:hlinkClick r:id="rId3" action="ppaction://hlinkfile"/>
              </a:rPr>
              <a:t>From Cristian Edwards</a:t>
            </a:r>
            <a:r>
              <a:rPr lang="en-US" sz="2800" b="1" noProof="0" smtClean="0"/>
              <a:t> Blog:</a:t>
            </a:r>
            <a:r>
              <a:rPr lang="en-US" sz="2800" noProof="0" smtClean="0"/>
              <a:t> </a:t>
            </a:r>
            <a:r>
              <a:rPr lang="en-US" sz="2800" noProof="0" smtClean="0">
                <a:hlinkClick r:id="rId3"/>
              </a:rPr>
              <a:t>http://blogs.technet.com/b/cedward/</a:t>
            </a:r>
            <a:endParaRPr lang="en-US" sz="2800" noProof="0" smtClean="0"/>
          </a:p>
          <a:p>
            <a:pPr eaLnBrk="1" hangingPunct="1"/>
            <a:endParaRPr lang="en-US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21" y="1381543"/>
            <a:ext cx="6357938" cy="37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882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dirty="0" smtClean="0"/>
              <a:t>Management </a:t>
            </a:r>
            <a:br>
              <a:rPr lang="en-US" noProof="0" dirty="0" smtClean="0"/>
            </a:br>
            <a:r>
              <a:rPr lang="en-US" noProof="0" dirty="0" smtClean="0"/>
              <a:t>Network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31006" y="1570986"/>
            <a:ext cx="5204260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Public Network w/gateway</a:t>
            </a:r>
          </a:p>
          <a:p>
            <a:pPr eaLnBrk="1" hangingPunct="1"/>
            <a:r>
              <a:rPr lang="en-US" noProof="0" dirty="0" err="1" smtClean="0"/>
              <a:t>Normaly</a:t>
            </a:r>
            <a:r>
              <a:rPr lang="en-US" noProof="0" dirty="0" smtClean="0"/>
              <a:t> used for:</a:t>
            </a:r>
          </a:p>
          <a:p>
            <a:pPr lvl="1" eaLnBrk="1" hangingPunct="1"/>
            <a:r>
              <a:rPr lang="en-US" noProof="0" dirty="0" smtClean="0"/>
              <a:t>Backup</a:t>
            </a:r>
          </a:p>
          <a:p>
            <a:pPr lvl="1" eaLnBrk="1" hangingPunct="1"/>
            <a:r>
              <a:rPr lang="en-US" noProof="0" dirty="0" smtClean="0"/>
              <a:t>System Center Agents</a:t>
            </a:r>
          </a:p>
          <a:p>
            <a:pPr lvl="1" eaLnBrk="1" hangingPunct="1"/>
            <a:r>
              <a:rPr lang="en-US" noProof="0" dirty="0" smtClean="0"/>
              <a:t>Patching</a:t>
            </a:r>
          </a:p>
          <a:p>
            <a:pPr lvl="1" eaLnBrk="1" hangingPunct="1"/>
            <a:r>
              <a:rPr lang="en-US" noProof="0" dirty="0" smtClean="0"/>
              <a:t>Anti </a:t>
            </a:r>
            <a:r>
              <a:rPr lang="en-US" noProof="0" dirty="0" smtClean="0"/>
              <a:t>Virus</a:t>
            </a:r>
          </a:p>
          <a:p>
            <a:pPr lvl="1" eaLnBrk="1" hangingPunct="1"/>
            <a:r>
              <a:rPr lang="en-US" dirty="0" smtClean="0">
                <a:solidFill>
                  <a:srgbClr val="C00000"/>
                </a:solidFill>
              </a:rPr>
              <a:t>Cluster Communication</a:t>
            </a:r>
            <a:endParaRPr lang="en-US" noProof="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noProof="0" dirty="0" smtClean="0"/>
              <a:t>Protocol </a:t>
            </a:r>
            <a:r>
              <a:rPr lang="en-US" noProof="0" dirty="0" smtClean="0"/>
              <a:t>Bindings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70" y="309718"/>
            <a:ext cx="33718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70" y="1060233"/>
            <a:ext cx="34956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70" y="309718"/>
            <a:ext cx="33718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57" y="433543"/>
            <a:ext cx="34956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smtClean="0"/>
              <a:t>VM Network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17657" cy="4525963"/>
          </a:xfrm>
        </p:spPr>
        <p:txBody>
          <a:bodyPr/>
          <a:lstStyle/>
          <a:p>
            <a:pPr eaLnBrk="1" hangingPunct="1"/>
            <a:r>
              <a:rPr lang="en-US" noProof="0" smtClean="0"/>
              <a:t>Connect VM workload with the public network</a:t>
            </a:r>
          </a:p>
          <a:p>
            <a:pPr eaLnBrk="1" hangingPunct="1"/>
            <a:r>
              <a:rPr lang="en-US" noProof="0" smtClean="0"/>
              <a:t>Only for VM traffic</a:t>
            </a:r>
          </a:p>
          <a:p>
            <a:pPr eaLnBrk="1" hangingPunct="1"/>
            <a:r>
              <a:rPr lang="en-US" noProof="0" smtClean="0"/>
              <a:t>No Protocols bound except „Switch Protocol“</a:t>
            </a:r>
          </a:p>
          <a:p>
            <a:pPr eaLnBrk="1" hangingPunct="1"/>
            <a:endParaRPr lang="en-US" noProof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57" y="829227"/>
            <a:ext cx="34956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69" y="404668"/>
            <a:ext cx="36385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19" y="328468"/>
            <a:ext cx="36385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smtClean="0"/>
              <a:t>iSCSI Network(s)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8716" y="1417638"/>
            <a:ext cx="5144703" cy="4525963"/>
          </a:xfrm>
        </p:spPr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en-US" noProof="0" dirty="0" err="1" smtClean="0"/>
              <a:t>rivate</a:t>
            </a:r>
            <a:r>
              <a:rPr lang="en-US" noProof="0" dirty="0" smtClean="0"/>
              <a:t> Network connect Host with </a:t>
            </a:r>
            <a:r>
              <a:rPr lang="en-US" noProof="0" dirty="0" err="1" smtClean="0"/>
              <a:t>iSCSI</a:t>
            </a:r>
            <a:r>
              <a:rPr lang="en-US" noProof="0" dirty="0" smtClean="0"/>
              <a:t> SAN Storage</a:t>
            </a:r>
          </a:p>
          <a:p>
            <a:pPr eaLnBrk="1" hangingPunct="1"/>
            <a:r>
              <a:rPr lang="en-US" noProof="0" dirty="0" smtClean="0"/>
              <a:t>Teaming is not supported</a:t>
            </a:r>
          </a:p>
          <a:p>
            <a:pPr eaLnBrk="1" hangingPunct="1"/>
            <a:r>
              <a:rPr lang="en-US" noProof="0" dirty="0" smtClean="0"/>
              <a:t>for Redundancy and Performance use MPIO</a:t>
            </a:r>
          </a:p>
          <a:p>
            <a:pPr eaLnBrk="1" hangingPunct="1"/>
            <a:r>
              <a:rPr lang="en-US" noProof="0" dirty="0" smtClean="0"/>
              <a:t>Bindings: only IP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57" y="433543"/>
            <a:ext cx="34956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19" y="971405"/>
            <a:ext cx="34861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19" y="328468"/>
            <a:ext cx="36385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4" y="357043"/>
            <a:ext cx="3581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smtClean="0"/>
              <a:t>Hyper-V Cluster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0948" y="1417638"/>
            <a:ext cx="4778842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Hyper-V Cluster delivers „High Availability</a:t>
            </a:r>
            <a:r>
              <a:rPr lang="en-US" noProof="0" dirty="0" smtClean="0"/>
              <a:t>“</a:t>
            </a:r>
            <a:endParaRPr lang="en-US" noProof="0" dirty="0" smtClean="0"/>
          </a:p>
          <a:p>
            <a:pPr eaLnBrk="1" hangingPunct="1"/>
            <a:r>
              <a:rPr lang="en-US" noProof="0" dirty="0" smtClean="0"/>
              <a:t>15 Nodes with 1000 VMs</a:t>
            </a:r>
          </a:p>
          <a:p>
            <a:pPr eaLnBrk="1" hangingPunct="1"/>
            <a:r>
              <a:rPr lang="en-US" noProof="0" dirty="0" smtClean="0"/>
              <a:t>Failover in case of problems</a:t>
            </a:r>
          </a:p>
          <a:p>
            <a:pPr eaLnBrk="1" hangingPunct="1"/>
            <a:r>
              <a:rPr lang="en-US" noProof="0" dirty="0" err="1" smtClean="0"/>
              <a:t>Livemigration</a:t>
            </a:r>
            <a:r>
              <a:rPr lang="en-US" noProof="0" dirty="0" smtClean="0"/>
              <a:t> to move running VMs to another Host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4" y="357043"/>
            <a:ext cx="3581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19" y="361805"/>
            <a:ext cx="360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smtClean="0"/>
              <a:t>Heardbeat/CSV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31005" y="1600200"/>
            <a:ext cx="5255395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Used for Cluster Communication</a:t>
            </a:r>
          </a:p>
          <a:p>
            <a:pPr eaLnBrk="1" hangingPunct="1"/>
            <a:r>
              <a:rPr lang="en-US" noProof="0" dirty="0" smtClean="0"/>
              <a:t>Used for redirected I/O</a:t>
            </a:r>
          </a:p>
          <a:p>
            <a:pPr eaLnBrk="1" hangingPunct="1"/>
            <a:r>
              <a:rPr lang="en-US" noProof="0" dirty="0" smtClean="0"/>
              <a:t>SMB Bindings needed</a:t>
            </a:r>
          </a:p>
          <a:p>
            <a:pPr eaLnBrk="1" hangingPunct="1"/>
            <a:endParaRPr lang="en-US" noProof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69" y="1108360"/>
            <a:ext cx="34956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19" y="361805"/>
            <a:ext cx="360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9" y="380954"/>
            <a:ext cx="35814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smtClean="0"/>
              <a:t>Livemigration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3256" y="1417638"/>
            <a:ext cx="5060532" cy="4525963"/>
          </a:xfrm>
        </p:spPr>
        <p:txBody>
          <a:bodyPr/>
          <a:lstStyle/>
          <a:p>
            <a:pPr eaLnBrk="1" hangingPunct="1"/>
            <a:r>
              <a:rPr lang="en-US" noProof="0" dirty="0" err="1" smtClean="0"/>
              <a:t>Livemigration</a:t>
            </a:r>
            <a:r>
              <a:rPr lang="en-US" noProof="0" dirty="0" smtClean="0"/>
              <a:t> moves a running VM to an other </a:t>
            </a:r>
            <a:r>
              <a:rPr lang="en-US" dirty="0" smtClean="0"/>
              <a:t>Host</a:t>
            </a:r>
            <a:endParaRPr lang="en-US" noProof="0" dirty="0" smtClean="0"/>
          </a:p>
          <a:p>
            <a:pPr eaLnBrk="1" hangingPunct="1"/>
            <a:r>
              <a:rPr lang="en-US" noProof="0" dirty="0" smtClean="0"/>
              <a:t>Need a „big Pipe“ </a:t>
            </a:r>
            <a:endParaRPr lang="en-US" dirty="0"/>
          </a:p>
          <a:p>
            <a:pPr eaLnBrk="1" hangingPunct="1"/>
            <a:r>
              <a:rPr lang="en-US" sz="2400" noProof="0" dirty="0" smtClean="0"/>
              <a:t>assume a VM with 4GB of Memory</a:t>
            </a:r>
          </a:p>
          <a:p>
            <a:pPr marL="0" indent="0" eaLnBrk="1" hangingPunct="1">
              <a:buNone/>
            </a:pPr>
            <a:r>
              <a:rPr lang="en-US" sz="2800" noProof="0" dirty="0" smtClean="0"/>
              <a:t>      </a:t>
            </a:r>
            <a:r>
              <a:rPr lang="en-US" sz="2400" noProof="0" dirty="0" smtClean="0"/>
              <a:t>over 1Gbit = 8s*4 = 32s</a:t>
            </a:r>
            <a:br>
              <a:rPr lang="en-US" sz="2400" noProof="0" dirty="0" smtClean="0"/>
            </a:br>
            <a:r>
              <a:rPr lang="en-US" sz="2400" noProof="0" dirty="0" smtClean="0"/>
              <a:t>       over 10Gbit = 0,8s*4 = 3,2s</a:t>
            </a:r>
            <a:endParaRPr lang="en-US" sz="2800" noProof="0" dirty="0" smtClean="0"/>
          </a:p>
          <a:p>
            <a:pPr eaLnBrk="1" hangingPunct="1"/>
            <a:r>
              <a:rPr lang="en-US" sz="2800" noProof="0" dirty="0" smtClean="0"/>
              <a:t>Bindings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94" y="942829"/>
            <a:ext cx="34956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Cluster Network Setting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3171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How does the Cluster know with Network to use for what purpose?</a:t>
            </a:r>
            <a:endParaRPr lang="en-US" noProof="0" dirty="0" smtClean="0"/>
          </a:p>
          <a:p>
            <a:pPr eaLnBrk="1" hangingPunct="1"/>
            <a:r>
              <a:rPr lang="en-US" sz="2800" noProof="0" dirty="0" err="1" smtClean="0"/>
              <a:t>CSV:Network</a:t>
            </a:r>
            <a:r>
              <a:rPr lang="en-US" sz="2800" noProof="0" dirty="0" smtClean="0"/>
              <a:t> </a:t>
            </a:r>
            <a:br>
              <a:rPr lang="en-US" sz="2800" noProof="0" dirty="0" smtClean="0"/>
            </a:br>
            <a:r>
              <a:rPr lang="en-US" sz="2800" noProof="0" dirty="0" smtClean="0"/>
              <a:t>with</a:t>
            </a:r>
            <a:r>
              <a:rPr lang="en-US" sz="2800" dirty="0"/>
              <a:t> </a:t>
            </a:r>
            <a:r>
              <a:rPr lang="en-US" sz="2800" noProof="0" dirty="0" smtClean="0"/>
              <a:t>lowest Metric </a:t>
            </a:r>
          </a:p>
          <a:p>
            <a:pPr eaLnBrk="1" hangingPunct="1"/>
            <a:r>
              <a:rPr lang="en-US" sz="2800" noProof="0" dirty="0" smtClean="0"/>
              <a:t>Heartbeat: </a:t>
            </a:r>
            <a:r>
              <a:rPr lang="en-US" sz="2800" dirty="0" smtClean="0"/>
              <a:t>on </a:t>
            </a:r>
            <a:r>
              <a:rPr lang="en-US" sz="2800" dirty="0" smtClean="0"/>
              <a:t>Cluster Network</a:t>
            </a:r>
          </a:p>
          <a:p>
            <a:pPr eaLnBrk="1" hangingPunct="1"/>
            <a:r>
              <a:rPr lang="en-US" sz="2800" dirty="0" err="1" smtClean="0"/>
              <a:t>Livemigration</a:t>
            </a:r>
            <a:r>
              <a:rPr lang="en-US" sz="2800" dirty="0" smtClean="0"/>
              <a:t>: Network</a:t>
            </a:r>
            <a:r>
              <a:rPr lang="en-US" sz="2800" dirty="0"/>
              <a:t> </a:t>
            </a:r>
            <a:r>
              <a:rPr lang="en-US" sz="2800" dirty="0" smtClean="0"/>
              <a:t>on </a:t>
            </a:r>
            <a:r>
              <a:rPr lang="en-US" sz="2800" dirty="0"/>
              <a:t>VM</a:t>
            </a:r>
          </a:p>
          <a:p>
            <a:pPr eaLnBrk="1" hangingPunct="1"/>
            <a:r>
              <a:rPr lang="en-US" sz="2800" dirty="0" smtClean="0"/>
              <a:t>Set the Network Order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23" y="2228598"/>
            <a:ext cx="5284269" cy="107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23" y="2554006"/>
            <a:ext cx="5284269" cy="10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38" y="2591334"/>
            <a:ext cx="2968962" cy="353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3093653"/>
            <a:ext cx="2646947" cy="327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58" y="2591334"/>
            <a:ext cx="3173642" cy="3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31622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About Me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Carsten Rachfahl  @</a:t>
            </a:r>
            <a:r>
              <a:rPr lang="en-US" noProof="0" dirty="0" err="1" smtClean="0"/>
              <a:t>hypervserver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smtClean="0"/>
              <a:t>http://www.hyper-v-server.de</a:t>
            </a:r>
          </a:p>
          <a:p>
            <a:pPr eaLnBrk="1" hangingPunct="1"/>
            <a:r>
              <a:rPr lang="en-US" noProof="0" dirty="0" smtClean="0"/>
              <a:t>CTO of Rachfahl IT-Solutions GmbH &amp; Co. KG</a:t>
            </a:r>
          </a:p>
          <a:p>
            <a:pPr eaLnBrk="1" hangingPunct="1"/>
            <a:r>
              <a:rPr lang="en-US" noProof="0" dirty="0" smtClean="0"/>
              <a:t>working in IT for 23 years (experience with computer for more than 30 years)</a:t>
            </a:r>
          </a:p>
          <a:p>
            <a:pPr eaLnBrk="1" hangingPunct="1"/>
            <a:r>
              <a:rPr lang="en-US" noProof="0" dirty="0" smtClean="0"/>
              <a:t>I‘m blogging, podcasting, video casting and tweeting about Microsoft Private Cloud</a:t>
            </a:r>
          </a:p>
          <a:p>
            <a:pPr eaLnBrk="1" hangingPunct="1"/>
            <a:r>
              <a:rPr lang="en-US" noProof="0" dirty="0" smtClean="0"/>
              <a:t>Microsoft MVP for Virtual Machine</a:t>
            </a:r>
          </a:p>
        </p:txBody>
      </p:sp>
      <p:pic>
        <p:nvPicPr>
          <p:cNvPr id="4" name="Grafik 3" descr="bildcarsten.png"/>
          <p:cNvPicPr>
            <a:picLocks noChangeAspect="1"/>
          </p:cNvPicPr>
          <p:nvPr/>
        </p:nvPicPr>
        <p:blipFill rotWithShape="1">
          <a:blip r:embed="rId3" cstate="print"/>
          <a:srcRect l="33380"/>
          <a:stretch/>
        </p:blipFill>
        <p:spPr>
          <a:xfrm>
            <a:off x="6651056" y="267737"/>
            <a:ext cx="2348564" cy="2537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fl\Desktop\Microsoft_MV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695" y="4427621"/>
            <a:ext cx="947676" cy="148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8"/>
          <a:stretch/>
        </p:blipFill>
        <p:spPr bwMode="auto">
          <a:xfrm>
            <a:off x="5313330" y="447629"/>
            <a:ext cx="3429000" cy="467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dirty="0" smtClean="0"/>
              <a:t>NIC balancing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2939" y="1299240"/>
            <a:ext cx="4785059" cy="4718469"/>
          </a:xfrm>
        </p:spPr>
        <p:txBody>
          <a:bodyPr/>
          <a:lstStyle/>
          <a:p>
            <a:pPr eaLnBrk="1" hangingPunct="1"/>
            <a:r>
              <a:rPr lang="en-US" sz="2800" noProof="0" dirty="0" smtClean="0"/>
              <a:t>Think about port distribution across different NICs</a:t>
            </a:r>
          </a:p>
          <a:p>
            <a:pPr eaLnBrk="1" hangingPunct="1"/>
            <a:r>
              <a:rPr lang="en-US" sz="2800" dirty="0" smtClean="0"/>
              <a:t>Best practice with 2 NICs:</a:t>
            </a:r>
            <a:endParaRPr lang="en-US" sz="2800" noProof="0" dirty="0" smtClean="0"/>
          </a:p>
          <a:p>
            <a:pPr eaLnBrk="1" hangingPunct="1"/>
            <a:r>
              <a:rPr lang="en-US" sz="2800" noProof="0" dirty="0" err="1" smtClean="0"/>
              <a:t>iSCSI</a:t>
            </a:r>
            <a:r>
              <a:rPr lang="en-US" sz="2800" noProof="0" dirty="0" smtClean="0"/>
              <a:t> and iSCSI2 with MPIO </a:t>
            </a:r>
            <a:r>
              <a:rPr lang="en-US" sz="2800" noProof="0" dirty="0" err="1" smtClean="0"/>
              <a:t>pluged</a:t>
            </a:r>
            <a:r>
              <a:rPr lang="en-US" sz="2800" noProof="0" dirty="0" smtClean="0"/>
              <a:t> into different NICs</a:t>
            </a:r>
          </a:p>
          <a:p>
            <a:pPr eaLnBrk="1" hangingPunct="1"/>
            <a:r>
              <a:rPr lang="en-US" sz="2800" noProof="0" dirty="0" smtClean="0"/>
              <a:t>CSV Network</a:t>
            </a:r>
          </a:p>
          <a:p>
            <a:pPr eaLnBrk="1" hangingPunct="1"/>
            <a:r>
              <a:rPr lang="en-US" sz="2800" dirty="0" err="1" smtClean="0"/>
              <a:t>Livemigration</a:t>
            </a:r>
            <a:r>
              <a:rPr lang="en-US" sz="2800" dirty="0" smtClean="0"/>
              <a:t> use Teaming </a:t>
            </a:r>
            <a:r>
              <a:rPr lang="en-US" sz="2800" dirty="0" err="1" smtClean="0"/>
              <a:t>pluged</a:t>
            </a:r>
            <a:r>
              <a:rPr lang="en-US" sz="2800" dirty="0" smtClean="0"/>
              <a:t> into different NICs</a:t>
            </a:r>
            <a:endParaRPr lang="en-US" sz="2800" noProof="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9" y="274638"/>
            <a:ext cx="4867275" cy="51911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9" y="274638"/>
            <a:ext cx="4867275" cy="51911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9" y="274637"/>
            <a:ext cx="4867275" cy="51911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8" y="274638"/>
            <a:ext cx="48672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81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77" y="274638"/>
            <a:ext cx="4865687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8" y="274638"/>
            <a:ext cx="4867275" cy="5191125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dirty="0" smtClean="0"/>
              <a:t>NIC balancing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1202" y="1289700"/>
            <a:ext cx="4525177" cy="4718469"/>
          </a:xfrm>
        </p:spPr>
        <p:txBody>
          <a:bodyPr/>
          <a:lstStyle/>
          <a:p>
            <a:pPr eaLnBrk="1" hangingPunct="1"/>
            <a:r>
              <a:rPr lang="en-US" sz="2800" dirty="0"/>
              <a:t>VM </a:t>
            </a:r>
            <a:r>
              <a:rPr lang="en-US" sz="2800" dirty="0" smtClean="0"/>
              <a:t>Network use Teaming </a:t>
            </a:r>
            <a:r>
              <a:rPr lang="en-US" sz="2800" dirty="0" err="1" smtClean="0"/>
              <a:t>pluged</a:t>
            </a:r>
            <a:r>
              <a:rPr lang="en-US" sz="2800" dirty="0" smtClean="0"/>
              <a:t> into different NICs</a:t>
            </a:r>
            <a:endParaRPr lang="en-US" sz="2800" dirty="0"/>
          </a:p>
          <a:p>
            <a:pPr eaLnBrk="1" hangingPunct="1"/>
            <a:r>
              <a:rPr lang="en-US" sz="2800" dirty="0" smtClean="0"/>
              <a:t>Management Network</a:t>
            </a:r>
            <a:endParaRPr lang="en-US" sz="2800" dirty="0"/>
          </a:p>
          <a:p>
            <a:pPr eaLnBrk="1" hangingPunct="1"/>
            <a:r>
              <a:rPr lang="en-US" sz="2800" dirty="0" smtClean="0"/>
              <a:t>four </a:t>
            </a:r>
            <a:r>
              <a:rPr lang="en-US" sz="2800" dirty="0"/>
              <a:t>Port NIC &lt;&gt; four NICs</a:t>
            </a:r>
          </a:p>
          <a:p>
            <a:pPr eaLnBrk="1" hangingPunct="1"/>
            <a:r>
              <a:rPr lang="en-US" sz="2800" dirty="0" smtClean="0"/>
              <a:t>What if?</a:t>
            </a:r>
          </a:p>
          <a:p>
            <a:pPr lvl="1" eaLnBrk="1" hangingPunct="1"/>
            <a:r>
              <a:rPr lang="en-US" sz="2400" dirty="0" smtClean="0"/>
              <a:t>right </a:t>
            </a:r>
            <a:r>
              <a:rPr lang="en-US" sz="2400" dirty="0"/>
              <a:t>NIC </a:t>
            </a:r>
            <a:r>
              <a:rPr lang="en-US" sz="2400" dirty="0" smtClean="0"/>
              <a:t>fails</a:t>
            </a:r>
          </a:p>
          <a:p>
            <a:pPr lvl="1" eaLnBrk="1" hangingPunct="1"/>
            <a:r>
              <a:rPr lang="en-US" sz="2400" dirty="0"/>
              <a:t>left NIC fails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7" y="274636"/>
            <a:ext cx="4867275" cy="51911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9" y="274635"/>
            <a:ext cx="4867275" cy="51911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89" y="277813"/>
            <a:ext cx="4867275" cy="5191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42076" y="2505670"/>
            <a:ext cx="17109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FAIL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6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9" y="274638"/>
            <a:ext cx="4867275" cy="5191125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dirty="0" smtClean="0"/>
              <a:t>NIC </a:t>
            </a:r>
            <a:r>
              <a:rPr lang="en-US" noProof="0" dirty="0" smtClean="0"/>
              <a:t>balancing 2</a:t>
            </a:r>
            <a:endParaRPr lang="en-US" noProof="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1202" y="1289700"/>
            <a:ext cx="4525177" cy="471846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New Best Practice! </a:t>
            </a:r>
          </a:p>
          <a:p>
            <a:pPr eaLnBrk="1" hangingPunct="1"/>
            <a:r>
              <a:rPr lang="en-US" sz="2800" dirty="0" smtClean="0"/>
              <a:t>Management use Teaming </a:t>
            </a:r>
            <a:r>
              <a:rPr lang="en-US" sz="2800" dirty="0" err="1" smtClean="0"/>
              <a:t>pluged</a:t>
            </a:r>
            <a:r>
              <a:rPr lang="en-US" sz="2800" dirty="0" smtClean="0"/>
              <a:t> in two NICs</a:t>
            </a:r>
            <a:endParaRPr lang="en-US" sz="2800" dirty="0"/>
          </a:p>
          <a:p>
            <a:pPr eaLnBrk="1" hangingPunct="1"/>
            <a:r>
              <a:rPr lang="en-US" sz="2800" dirty="0" smtClean="0"/>
              <a:t>What </a:t>
            </a:r>
            <a:r>
              <a:rPr lang="en-US" sz="2800" dirty="0" smtClean="0"/>
              <a:t>if?</a:t>
            </a:r>
          </a:p>
          <a:p>
            <a:pPr lvl="1" eaLnBrk="1" hangingPunct="1"/>
            <a:r>
              <a:rPr lang="en-US" sz="2400" dirty="0" smtClean="0"/>
              <a:t>right </a:t>
            </a:r>
            <a:r>
              <a:rPr lang="en-US" sz="2400" dirty="0"/>
              <a:t>NIC </a:t>
            </a:r>
            <a:r>
              <a:rPr lang="en-US" sz="2400" dirty="0" smtClean="0"/>
              <a:t>fails</a:t>
            </a:r>
          </a:p>
          <a:p>
            <a:pPr lvl="1" eaLnBrk="1" hangingPunct="1"/>
            <a:r>
              <a:rPr lang="en-US" sz="2400" dirty="0"/>
              <a:t>left NIC fails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11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8" y="274638"/>
            <a:ext cx="4867275" cy="5191125"/>
          </a:xfrm>
          <a:prstGeom prst="rect">
            <a:avLst/>
          </a:prstGeom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7" y="274637"/>
            <a:ext cx="48672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97" y="870733"/>
            <a:ext cx="3773102" cy="4259373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10GBit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1566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Bigger “</a:t>
            </a:r>
            <a:r>
              <a:rPr lang="en-US" dirty="0" smtClean="0"/>
              <a:t>pipe” is always better</a:t>
            </a:r>
          </a:p>
          <a:p>
            <a:pPr eaLnBrk="1" hangingPunct="1"/>
            <a:r>
              <a:rPr lang="en-US" dirty="0" smtClean="0"/>
              <a:t>I prefer </a:t>
            </a:r>
            <a:r>
              <a:rPr lang="en-US" noProof="0" dirty="0" smtClean="0"/>
              <a:t>10GB over NIC Teaming</a:t>
            </a:r>
          </a:p>
          <a:p>
            <a:pPr eaLnBrk="1" hangingPunct="1"/>
            <a:r>
              <a:rPr lang="en-US" noProof="0" dirty="0" err="1" smtClean="0"/>
              <a:t>Livemigration</a:t>
            </a:r>
            <a:r>
              <a:rPr lang="en-US" noProof="0" dirty="0" smtClean="0"/>
              <a:t> and VM Network will profit most</a:t>
            </a:r>
          </a:p>
          <a:p>
            <a:pPr eaLnBrk="1" hangingPunct="1"/>
            <a:r>
              <a:rPr lang="en-US" dirty="0" smtClean="0"/>
              <a:t>CPU usage! Use NIC Offload capabilities!</a:t>
            </a:r>
            <a:endParaRPr lang="en-US" dirty="0"/>
          </a:p>
          <a:p>
            <a:pPr eaLnBrk="1" hangingPunct="1"/>
            <a:endParaRPr lang="en-US" noProof="0" dirty="0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Hyper-V Cluster Networking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27" y="1564387"/>
            <a:ext cx="4485373" cy="351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457200" y="2518049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Demo</a:t>
            </a:r>
            <a:endParaRPr lang="de-DE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96743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Hyper-V vNext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769319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//build/ Conference </a:t>
            </a:r>
            <a:r>
              <a:rPr lang="en-US" noProof="0" dirty="0" smtClean="0">
                <a:hlinkClick r:id="rId3"/>
              </a:rPr>
              <a:t>www.buildwindows.com</a:t>
            </a:r>
            <a:endParaRPr lang="en-US" noProof="0" dirty="0" smtClean="0"/>
          </a:p>
          <a:p>
            <a:pPr eaLnBrk="1" hangingPunct="1"/>
            <a:r>
              <a:rPr lang="en-US" dirty="0" smtClean="0"/>
              <a:t>On Microsoft Channel9 are 275 session videos</a:t>
            </a:r>
          </a:p>
          <a:p>
            <a:pPr eaLnBrk="1" hangingPunct="1"/>
            <a:r>
              <a:rPr lang="en-US" dirty="0" smtClean="0"/>
              <a:t>Podcast and Presentation about “Hyper-V in Windows 8”</a:t>
            </a:r>
            <a:endParaRPr lang="en-US" noProof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5" y="1462956"/>
            <a:ext cx="38766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Microsoft_Virtualisierungs_Podcast_Folge_13-Build_Konferenz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88" y="3060031"/>
            <a:ext cx="18669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34" y="4499242"/>
            <a:ext cx="4055895" cy="115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Hyper-V vNext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native NIC Teaming support in „Windows 8“</a:t>
            </a:r>
          </a:p>
          <a:p>
            <a:pPr eaLnBrk="1" hangingPunct="1"/>
            <a:r>
              <a:rPr lang="en-US" noProof="0" dirty="0" smtClean="0"/>
              <a:t>SMB2.2 </a:t>
            </a:r>
            <a:r>
              <a:rPr lang="en-US" dirty="0" smtClean="0"/>
              <a:t>Multichannel </a:t>
            </a:r>
            <a:r>
              <a:rPr lang="en-US" noProof="0" dirty="0" smtClean="0"/>
              <a:t>and Direct (RDMA)</a:t>
            </a:r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sz="3200" dirty="0"/>
              <a:t>Single-Root I/O Virtualization (SR-IOV)</a:t>
            </a:r>
          </a:p>
          <a:p>
            <a:pPr eaLnBrk="1" hangingPunct="1"/>
            <a:r>
              <a:rPr lang="en-US" dirty="0" err="1" smtClean="0"/>
              <a:t>vFC</a:t>
            </a:r>
            <a:r>
              <a:rPr lang="en-US" dirty="0" smtClean="0"/>
              <a:t> for Guest Cluster</a:t>
            </a:r>
            <a:endParaRPr lang="en-US" dirty="0"/>
          </a:p>
          <a:p>
            <a:pPr eaLnBrk="1" hangingPunct="1"/>
            <a:r>
              <a:rPr lang="en-US" noProof="0" dirty="0" smtClean="0"/>
              <a:t>NIC Offloading:</a:t>
            </a:r>
          </a:p>
          <a:p>
            <a:pPr lvl="1" eaLnBrk="1" hangingPunct="1"/>
            <a:r>
              <a:rPr lang="en-US" noProof="0" dirty="0" smtClean="0"/>
              <a:t>Dynamic VMQ (D-VMQ)</a:t>
            </a:r>
          </a:p>
          <a:p>
            <a:pPr lvl="1"/>
            <a:r>
              <a:rPr lang="en-US" dirty="0"/>
              <a:t>Receive Segment Coalescing (</a:t>
            </a:r>
            <a:r>
              <a:rPr lang="en-US" dirty="0" smtClean="0"/>
              <a:t>RSC)</a:t>
            </a:r>
          </a:p>
          <a:p>
            <a:pPr lvl="1"/>
            <a:r>
              <a:rPr lang="en-US" noProof="0" dirty="0" smtClean="0"/>
              <a:t>IPsec Offloading </a:t>
            </a:r>
          </a:p>
        </p:txBody>
      </p:sp>
      <p:pic>
        <p:nvPicPr>
          <p:cNvPr id="2050" name="Picture 2" descr="C:\Users\cr\AppData\Local\Microsoft\Windows\Temporary Internet Files\Content.Outlook\OS2CMFUQ\win8b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83" y="3070459"/>
            <a:ext cx="2730417" cy="182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3871873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67737"/>
            <a:ext cx="8229600" cy="1143000"/>
          </a:xfrm>
        </p:spPr>
        <p:txBody>
          <a:bodyPr/>
          <a:lstStyle/>
          <a:p>
            <a:pPr eaLnBrk="1" hangingPunct="1"/>
            <a:r>
              <a:rPr lang="en-US" noProof="0" smtClean="0"/>
              <a:t>Hyper-V extensible Switch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0690" y="1177106"/>
            <a:ext cx="4846321" cy="4525963"/>
          </a:xfrm>
        </p:spPr>
        <p:txBody>
          <a:bodyPr/>
          <a:lstStyle/>
          <a:p>
            <a:pPr eaLnBrk="1" hangingPunct="1"/>
            <a:r>
              <a:rPr lang="en-US" sz="2400" noProof="0" dirty="0" smtClean="0"/>
              <a:t>Many enhancements</a:t>
            </a:r>
          </a:p>
          <a:p>
            <a:pPr lvl="1" eaLnBrk="1" hangingPunct="1"/>
            <a:r>
              <a:rPr lang="en-US" sz="1800" dirty="0"/>
              <a:t>Unified </a:t>
            </a:r>
            <a:r>
              <a:rPr lang="en-US" sz="1800" dirty="0" smtClean="0"/>
              <a:t>tracing / Port Mirroring</a:t>
            </a:r>
          </a:p>
          <a:p>
            <a:pPr lvl="1" eaLnBrk="1" hangingPunct="1"/>
            <a:r>
              <a:rPr lang="en-US" sz="1800" noProof="0" dirty="0" smtClean="0"/>
              <a:t>Network Virtualization</a:t>
            </a:r>
          </a:p>
          <a:p>
            <a:pPr lvl="1" eaLnBrk="1" hangingPunct="1"/>
            <a:r>
              <a:rPr lang="en-US" sz="1800" dirty="0" smtClean="0"/>
              <a:t>VM Mobility</a:t>
            </a:r>
            <a:endParaRPr lang="en-US" sz="1800" dirty="0"/>
          </a:p>
          <a:p>
            <a:pPr lvl="1" eaLnBrk="1" hangingPunct="1"/>
            <a:r>
              <a:rPr lang="en-US" sz="1800" noProof="0" dirty="0" smtClean="0"/>
              <a:t>PVLAN</a:t>
            </a:r>
          </a:p>
          <a:p>
            <a:pPr lvl="1" eaLnBrk="1" hangingPunct="1"/>
            <a:r>
              <a:rPr lang="en-US" sz="1800" dirty="0" smtClean="0"/>
              <a:t>Port ACLs + </a:t>
            </a:r>
            <a:r>
              <a:rPr lang="en-US" sz="1800" noProof="0" dirty="0" smtClean="0"/>
              <a:t>DHCP Guard</a:t>
            </a:r>
          </a:p>
          <a:p>
            <a:pPr lvl="1" eaLnBrk="1" hangingPunct="1"/>
            <a:r>
              <a:rPr lang="en-US" sz="1800" dirty="0" smtClean="0"/>
              <a:t>Minimum and Maximum Bandwidth</a:t>
            </a:r>
            <a:endParaRPr lang="en-US" noProof="0" dirty="0" smtClean="0"/>
          </a:p>
          <a:p>
            <a:pPr eaLnBrk="1" hangingPunct="1"/>
            <a:r>
              <a:rPr lang="en-US" sz="2400" noProof="0" dirty="0" smtClean="0"/>
              <a:t>Extensible </a:t>
            </a:r>
            <a:r>
              <a:rPr lang="en-US" sz="2400" noProof="0" dirty="0" smtClean="0"/>
              <a:t>through </a:t>
            </a:r>
            <a:r>
              <a:rPr lang="en-US" sz="2400" noProof="0" dirty="0" smtClean="0"/>
              <a:t>3rd party vendors</a:t>
            </a:r>
          </a:p>
          <a:p>
            <a:pPr lvl="1" eaLnBrk="1" hangingPunct="1"/>
            <a:r>
              <a:rPr lang="en-US" sz="1800" noProof="0" dirty="0" smtClean="0"/>
              <a:t>Cisco Nexus V1000 Switch</a:t>
            </a:r>
          </a:p>
          <a:p>
            <a:pPr lvl="1" eaLnBrk="1" hangingPunct="1"/>
            <a:r>
              <a:rPr lang="en-US" sz="1800" noProof="0" dirty="0" smtClean="0"/>
              <a:t>5nine </a:t>
            </a:r>
            <a:r>
              <a:rPr lang="en-US" sz="1800" noProof="0" dirty="0" err="1" smtClean="0"/>
              <a:t>vFireWall</a:t>
            </a:r>
            <a:r>
              <a:rPr lang="en-US" sz="1800" noProof="0" dirty="0" smtClean="0"/>
              <a:t> with Antivirus</a:t>
            </a:r>
          </a:p>
          <a:p>
            <a:pPr lvl="1" eaLnBrk="1" hangingPunct="1"/>
            <a:r>
              <a:rPr lang="en-US" sz="1800" noProof="0" dirty="0" err="1" smtClean="0"/>
              <a:t>inMon</a:t>
            </a:r>
            <a:r>
              <a:rPr lang="en-US" sz="1800" noProof="0" dirty="0" smtClean="0"/>
              <a:t> </a:t>
            </a:r>
            <a:r>
              <a:rPr lang="en-US" sz="1800" noProof="0" dirty="0" err="1" smtClean="0"/>
              <a:t>sflow</a:t>
            </a:r>
            <a:r>
              <a:rPr lang="en-US" sz="1800" noProof="0" dirty="0" smtClean="0"/>
              <a:t> Traffic Monitoring</a:t>
            </a:r>
          </a:p>
          <a:p>
            <a:pPr lvl="1" eaLnBrk="1" hangingPunct="1"/>
            <a:r>
              <a:rPr lang="en-US" sz="1800" noProof="0" dirty="0" smtClean="0"/>
              <a:t>NEC </a:t>
            </a:r>
            <a:r>
              <a:rPr lang="en-US" sz="1800" noProof="0" dirty="0" err="1" smtClean="0"/>
              <a:t>OpenFlow</a:t>
            </a:r>
            <a:r>
              <a:rPr lang="en-US" sz="1800" noProof="0" dirty="0" smtClean="0"/>
              <a:t> for Hyper-V</a:t>
            </a:r>
          </a:p>
          <a:p>
            <a:pPr lvl="1" eaLnBrk="1" hangingPunct="1"/>
            <a:r>
              <a:rPr lang="en-US" sz="1800" noProof="0" dirty="0" smtClean="0"/>
              <a:t>Broadcom Hyper-V Switch Extension </a:t>
            </a:r>
          </a:p>
          <a:p>
            <a:pPr eaLnBrk="1" hangingPunct="1"/>
            <a:endParaRPr lang="en-US" noProof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52749" y="1252357"/>
            <a:ext cx="4476134" cy="4707600"/>
            <a:chOff x="180807" y="1367490"/>
            <a:chExt cx="4988094" cy="5177777"/>
          </a:xfrm>
        </p:grpSpPr>
        <p:sp>
          <p:nvSpPr>
            <p:cNvPr id="5" name="Rectangle 4"/>
            <p:cNvSpPr/>
            <p:nvPr/>
          </p:nvSpPr>
          <p:spPr bwMode="auto">
            <a:xfrm>
              <a:off x="827415" y="1714284"/>
              <a:ext cx="3528203" cy="4686388"/>
            </a:xfrm>
            <a:prstGeom prst="rect">
              <a:avLst/>
            </a:prstGeom>
            <a:solidFill>
              <a:schemeClr val="tx1">
                <a:alpha val="59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schemeClr val="bg1"/>
                  </a:solidFill>
                </a:rPr>
                <a:t>Root Partition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48199" y="2944091"/>
              <a:ext cx="3190008" cy="284710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2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33300" y="3663493"/>
              <a:ext cx="2941110" cy="1563244"/>
              <a:chOff x="1658218" y="3200400"/>
              <a:chExt cx="4694239" cy="249527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665386" y="4566713"/>
                <a:ext cx="4687071" cy="43024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Extension</a:t>
                </a:r>
                <a:endParaRPr lang="en-US" sz="16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59884" y="5257799"/>
                <a:ext cx="4687071" cy="4378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Extension</a:t>
                </a:r>
                <a:endParaRPr lang="en-US" sz="16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659884" y="3200400"/>
                <a:ext cx="4684845" cy="4378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Extension</a:t>
                </a:r>
                <a:endParaRPr lang="en-US" sz="16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58218" y="3887888"/>
                <a:ext cx="4684845" cy="43787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Extension</a:t>
                </a:r>
                <a:endParaRPr lang="en-US" sz="16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026818" y="3299045"/>
              <a:ext cx="2948478" cy="2312934"/>
              <a:chOff x="1666370" y="2395799"/>
              <a:chExt cx="4564501" cy="393874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86887" y="5867397"/>
                <a:ext cx="4543984" cy="467145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/>
                <a:r>
                  <a:rPr lang="en-US" sz="1600" dirty="0">
                    <a:solidFill>
                      <a:schemeClr val="tx1"/>
                    </a:solidFill>
                  </a:rPr>
                  <a:t>Extension Miniport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66370" y="2395799"/>
                <a:ext cx="4543982" cy="467145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Extension Protocol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842455" y="2944091"/>
              <a:ext cx="130856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Virtual Switch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44659" y="6075090"/>
              <a:ext cx="1145500" cy="470177"/>
              <a:chOff x="1270392" y="1678688"/>
              <a:chExt cx="1145500" cy="470177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1270392" y="1678688"/>
                <a:ext cx="1145500" cy="37871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Physical NIC</a:t>
                </a: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571" y="1996026"/>
                <a:ext cx="641890" cy="152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 bwMode="auto">
            <a:xfrm>
              <a:off x="3634117" y="1377954"/>
              <a:ext cx="1534784" cy="1210537"/>
            </a:xfrm>
            <a:prstGeom prst="rect">
              <a:avLst/>
            </a:prstGeom>
            <a:solidFill>
              <a:schemeClr val="tx1">
                <a:alpha val="59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schemeClr val="bg1"/>
                  </a:solidFill>
                </a:rPr>
                <a:t>Virtual Machine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99431" y="2217766"/>
              <a:ext cx="1140756" cy="467915"/>
              <a:chOff x="1270392" y="1680950"/>
              <a:chExt cx="1140756" cy="467915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270392" y="1680950"/>
                <a:ext cx="1140756" cy="3764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Host NIC</a:t>
                </a: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570" y="1978772"/>
                <a:ext cx="637147" cy="170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3831131" y="2307654"/>
              <a:ext cx="1140756" cy="467915"/>
              <a:chOff x="1270392" y="1680950"/>
              <a:chExt cx="1140756" cy="467915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270392" y="1680950"/>
                <a:ext cx="1140756" cy="3764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VM NIC</a:t>
                </a:r>
              </a:p>
            </p:txBody>
          </p: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570" y="1978772"/>
                <a:ext cx="637147" cy="170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4" name="Straight Arrow Connector 13"/>
            <p:cNvCxnSpPr/>
            <p:nvPr/>
          </p:nvCxnSpPr>
          <p:spPr>
            <a:xfrm>
              <a:off x="2493825" y="2685681"/>
              <a:ext cx="0" cy="286046"/>
            </a:xfrm>
            <a:prstGeom prst="straightConnector1">
              <a:avLst/>
            </a:prstGeom>
            <a:ln w="25400" cap="rnd" cmpd="sng">
              <a:solidFill>
                <a:schemeClr val="accent3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23484" y="5795403"/>
              <a:ext cx="0" cy="471750"/>
            </a:xfrm>
            <a:prstGeom prst="straightConnector1">
              <a:avLst/>
            </a:prstGeom>
            <a:ln w="25400" cap="rnd" cmpd="sng">
              <a:solidFill>
                <a:schemeClr val="accent3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858309" y="2777280"/>
              <a:ext cx="279898" cy="166811"/>
            </a:xfrm>
            <a:prstGeom prst="straightConnector1">
              <a:avLst/>
            </a:prstGeom>
            <a:ln w="25400" cap="rnd" cmpd="sng">
              <a:solidFill>
                <a:schemeClr val="accent3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 bwMode="auto">
            <a:xfrm>
              <a:off x="180807" y="1367490"/>
              <a:ext cx="1534784" cy="1210537"/>
            </a:xfrm>
            <a:prstGeom prst="rect">
              <a:avLst/>
            </a:prstGeom>
            <a:solidFill>
              <a:schemeClr val="tx1">
                <a:alpha val="59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schemeClr val="bg1"/>
                  </a:solidFill>
                </a:rPr>
                <a:t>Virtual Machine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77821" y="2297190"/>
              <a:ext cx="1140756" cy="467915"/>
              <a:chOff x="1270392" y="1680950"/>
              <a:chExt cx="1140756" cy="467915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1270392" y="1680950"/>
                <a:ext cx="1140756" cy="3764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VM NIC</a:t>
                </a: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570" y="1978772"/>
                <a:ext cx="637147" cy="170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9" name="Straight Arrow Connector 18"/>
            <p:cNvCxnSpPr/>
            <p:nvPr/>
          </p:nvCxnSpPr>
          <p:spPr>
            <a:xfrm>
              <a:off x="827415" y="2765105"/>
              <a:ext cx="353685" cy="178986"/>
            </a:xfrm>
            <a:prstGeom prst="straightConnector1">
              <a:avLst/>
            </a:prstGeom>
            <a:ln w="25400" cap="rnd" cmpd="sng">
              <a:solidFill>
                <a:schemeClr val="accent3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own Arrow 19"/>
            <p:cNvSpPr/>
            <p:nvPr/>
          </p:nvSpPr>
          <p:spPr>
            <a:xfrm>
              <a:off x="1181100" y="3512398"/>
              <a:ext cx="978218" cy="1881617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270" wrap="square" rtlCol="0" anchor="ctr" anchorCtr="1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Ingress  Traffic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2893785" y="3416861"/>
              <a:ext cx="978218" cy="1901567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" wrap="square" rtlCol="0" anchor="ctr" anchorCtr="1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Egress Traffic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26"/>
          <p:cNvSpPr/>
          <p:nvPr/>
        </p:nvSpPr>
        <p:spPr>
          <a:xfrm>
            <a:off x="5325684" y="3339867"/>
            <a:ext cx="2626024" cy="2494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Capture Extensions</a:t>
            </a:r>
            <a:endParaRPr lang="en-US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5311928" y="3731456"/>
            <a:ext cx="2633963" cy="2486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WFP Extensions</a:t>
            </a:r>
            <a:endParaRPr lang="en-US" sz="1600" b="1" dirty="0"/>
          </a:p>
        </p:txBody>
      </p:sp>
      <p:sp>
        <p:nvSpPr>
          <p:cNvPr id="39" name="Rectangle 24"/>
          <p:cNvSpPr/>
          <p:nvPr/>
        </p:nvSpPr>
        <p:spPr>
          <a:xfrm>
            <a:off x="5311928" y="4118110"/>
            <a:ext cx="2633963" cy="2695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Filtering Extensions</a:t>
            </a:r>
            <a:endParaRPr lang="en-US" sz="1600" b="1" dirty="0"/>
          </a:p>
        </p:txBody>
      </p:sp>
      <p:sp>
        <p:nvSpPr>
          <p:cNvPr id="40" name="Rectangle 89"/>
          <p:cNvSpPr/>
          <p:nvPr/>
        </p:nvSpPr>
        <p:spPr>
          <a:xfrm>
            <a:off x="5325684" y="4511748"/>
            <a:ext cx="2626024" cy="2743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Forwarding Extension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5115240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  <p:bldP spid="37" grpId="0" animBg="1"/>
      <p:bldP spid="38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66" y="2095747"/>
            <a:ext cx="318293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Where to learn more?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39562" y="1583356"/>
            <a:ext cx="5250585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noProof="0" dirty="0" smtClean="0"/>
              <a:t>On </a:t>
            </a:r>
            <a:r>
              <a:rPr lang="en-US" dirty="0" smtClean="0"/>
              <a:t>our</a:t>
            </a:r>
            <a:r>
              <a:rPr lang="en-US" noProof="0" dirty="0" smtClean="0"/>
              <a:t> blog you will find an post with more information's about this talk</a:t>
            </a:r>
          </a:p>
          <a:p>
            <a:pPr marL="0" indent="0" eaLnBrk="1" hangingPunct="1">
              <a:buNone/>
            </a:pPr>
            <a:endParaRPr lang="en-US" noProof="0" dirty="0" smtClean="0"/>
          </a:p>
          <a:p>
            <a:pPr marL="0" indent="0" eaLnBrk="1" hangingPunct="1">
              <a:buNone/>
            </a:pPr>
            <a:r>
              <a:rPr lang="en-US" noProof="0" dirty="0" smtClean="0"/>
              <a:t>http://</a:t>
            </a:r>
            <a:r>
              <a:rPr lang="en-US" noProof="0" dirty="0" smtClean="0"/>
              <a:t>www.hyper-v-server.de/TECconf</a:t>
            </a:r>
            <a:endParaRPr lang="en-US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1600200"/>
            <a:ext cx="3724976" cy="41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9173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fl\Desktop\roboter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69" y="935618"/>
            <a:ext cx="3302549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noProof="0" dirty="0" smtClean="0"/>
          </a:p>
        </p:txBody>
      </p:sp>
      <p:sp>
        <p:nvSpPr>
          <p:cNvPr id="5" name="Rechteck 10"/>
          <p:cNvSpPr/>
          <p:nvPr/>
        </p:nvSpPr>
        <p:spPr>
          <a:xfrm>
            <a:off x="4745496" y="1848306"/>
            <a:ext cx="3707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de-DE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4619228" y="1268760"/>
            <a:ext cx="4264890" cy="3600400"/>
          </a:xfrm>
          <a:prstGeom prst="wedgeRoundRectCallout">
            <a:avLst>
              <a:gd name="adj1" fmla="val -85048"/>
              <a:gd name="adj2" fmla="val -311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1"/>
          <p:cNvSpPr/>
          <p:nvPr/>
        </p:nvSpPr>
        <p:spPr>
          <a:xfrm>
            <a:off x="4860032" y="1628800"/>
            <a:ext cx="34563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de-DE" sz="4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de-DE" sz="4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Questions</a:t>
            </a:r>
            <a:r>
              <a:rPr lang="de-DE" sz="8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?</a:t>
            </a:r>
            <a:endParaRPr lang="en-US" sz="8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9173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Agenda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39853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Some Hyper-V and networking basics</a:t>
            </a: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noProof="0" dirty="0" smtClean="0"/>
              <a:t>Networking in Hyper-V Cluster</a:t>
            </a:r>
          </a:p>
          <a:p>
            <a:pPr eaLnBrk="1" hangingPunct="1">
              <a:lnSpc>
                <a:spcPct val="150000"/>
              </a:lnSpc>
            </a:pPr>
            <a:r>
              <a:rPr lang="en-US" noProof="0" dirty="0" smtClean="0"/>
              <a:t>Networking in Hyper-V </a:t>
            </a:r>
            <a:r>
              <a:rPr lang="en-US" noProof="0" dirty="0" err="1" smtClean="0"/>
              <a:t>vNext</a:t>
            </a:r>
            <a:endParaRPr lang="en-US" noProof="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7" y="1638953"/>
            <a:ext cx="2675322" cy="2675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94" y="2114206"/>
            <a:ext cx="318293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Why is Networking so important?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38236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Nearly every VM need a network </a:t>
            </a:r>
          </a:p>
          <a:p>
            <a:pPr eaLnBrk="1" hangingPunct="1"/>
            <a:r>
              <a:rPr lang="en-US" noProof="0" dirty="0" smtClean="0"/>
              <a:t>Hyper-V Cluster is not really functional without a proper designed Network</a:t>
            </a:r>
          </a:p>
          <a:p>
            <a:pPr eaLnBrk="1" hangingPunct="1"/>
            <a:r>
              <a:rPr lang="en-US" noProof="0" dirty="0" smtClean="0"/>
              <a:t>I will speak about my „Hyper-V Networking Best Practices for Hyper-V R2 SP1”</a:t>
            </a:r>
          </a:p>
        </p:txBody>
      </p:sp>
    </p:spTree>
    <p:extLst>
      <p:ext uri="{BB962C8B-B14F-4D97-AF65-F5344CB8AC3E}">
        <p14:creationId xmlns:p14="http://schemas.microsoft.com/office/powerpoint/2010/main" val="247170267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 4"/>
          <p:cNvSpPr>
            <a:spLocks noChangeShapeType="1"/>
          </p:cNvSpPr>
          <p:nvPr/>
        </p:nvSpPr>
        <p:spPr bwMode="auto">
          <a:xfrm flipH="1">
            <a:off x="5929312" y="14732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5EA7EA"/>
              </a:solidFill>
              <a:latin typeface="Calibri"/>
              <a:cs typeface="Segoe UI" pitchFamily="34" charset="0"/>
            </a:endParaRP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 flipH="1">
            <a:off x="4151312" y="14732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5EA7EA"/>
              </a:solidFill>
              <a:latin typeface="Calibri"/>
              <a:cs typeface="Segoe UI" pitchFamily="34" charset="0"/>
            </a:endParaRPr>
          </a:p>
        </p:txBody>
      </p:sp>
      <p:sp>
        <p:nvSpPr>
          <p:cNvPr id="99" name="Line 4"/>
          <p:cNvSpPr>
            <a:spLocks noChangeShapeType="1"/>
          </p:cNvSpPr>
          <p:nvPr/>
        </p:nvSpPr>
        <p:spPr bwMode="auto">
          <a:xfrm flipH="1">
            <a:off x="2373312" y="1460500"/>
            <a:ext cx="0" cy="363474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5EA7EA"/>
              </a:solidFill>
              <a:latin typeface="Calibri"/>
              <a:cs typeface="Segoe UI" pitchFamily="34" charset="0"/>
            </a:endParaRPr>
          </a:p>
        </p:txBody>
      </p:sp>
      <p:sp>
        <p:nvSpPr>
          <p:cNvPr id="55" name="Rounded Rectangle 5"/>
          <p:cNvSpPr/>
          <p:nvPr/>
        </p:nvSpPr>
        <p:spPr bwMode="auto">
          <a:xfrm>
            <a:off x="717827" y="3101841"/>
            <a:ext cx="1524000" cy="1933893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t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kern="0" dirty="0">
                <a:solidFill>
                  <a:srgbClr val="FFFFFF"/>
                </a:solidFill>
                <a:latin typeface="Calibri"/>
              </a:rPr>
              <a:t>Windows Server 2008 /R2</a:t>
            </a:r>
          </a:p>
        </p:txBody>
      </p:sp>
      <p:sp>
        <p:nvSpPr>
          <p:cNvPr id="58" name="Rounded Rectangle 59"/>
          <p:cNvSpPr/>
          <p:nvPr/>
        </p:nvSpPr>
        <p:spPr bwMode="auto">
          <a:xfrm>
            <a:off x="1596137" y="3758319"/>
            <a:ext cx="597408" cy="549226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FFFFFF"/>
                </a:solidFill>
                <a:latin typeface="Calibri"/>
              </a:rPr>
              <a:t>VSP</a:t>
            </a:r>
          </a:p>
        </p:txBody>
      </p:sp>
      <p:sp>
        <p:nvSpPr>
          <p:cNvPr id="57" name="Rounded Rectangle 5"/>
          <p:cNvSpPr/>
          <p:nvPr/>
        </p:nvSpPr>
        <p:spPr bwMode="auto">
          <a:xfrm>
            <a:off x="717827" y="3089991"/>
            <a:ext cx="6857932" cy="1933893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t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Windows </a:t>
            </a:r>
            <a:r>
              <a:rPr lang="en-US" sz="1600" b="1" kern="0" dirty="0">
                <a:solidFill>
                  <a:srgbClr val="FFFFFF"/>
                </a:solidFill>
                <a:latin typeface="Calibri"/>
              </a:rPr>
              <a:t>Server </a:t>
            </a:r>
          </a:p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2008 </a:t>
            </a:r>
            <a:r>
              <a:rPr lang="en-US" sz="1600" b="1" kern="0" dirty="0">
                <a:solidFill>
                  <a:srgbClr val="FFFFFF"/>
                </a:solidFill>
                <a:latin typeface="Calibri"/>
              </a:rPr>
              <a:t>/</a:t>
            </a:r>
            <a:r>
              <a:rPr lang="en-US" sz="1600" b="1" kern="0" dirty="0" smtClean="0">
                <a:solidFill>
                  <a:srgbClr val="FFFFFF"/>
                </a:solidFill>
                <a:latin typeface="Calibri"/>
              </a:rPr>
              <a:t>R2</a:t>
            </a:r>
            <a:endParaRPr lang="en-US" sz="16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619125" y="171451"/>
            <a:ext cx="8149242" cy="6463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/>
          <a:p>
            <a:pPr marL="342839" indent="-342839" defTabSz="-1387071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spc="-100" dirty="0">
                <a:ln w="3175">
                  <a:noFill/>
                </a:ln>
                <a:solidFill>
                  <a:srgbClr val="FFFFFF"/>
                </a:solidFill>
                <a:latin typeface="Calibri"/>
                <a:ea typeface="Segoe UI" pitchFamily="34" charset="0"/>
                <a:cs typeface="Segoe UI" pitchFamily="34" charset="0"/>
              </a:rPr>
              <a:t>Hyper-V </a:t>
            </a:r>
            <a:r>
              <a:rPr lang="de-DE" sz="4000" spc="-100" dirty="0" err="1">
                <a:ln w="3175">
                  <a:noFill/>
                </a:ln>
                <a:solidFill>
                  <a:srgbClr val="FFFFFF"/>
                </a:solidFill>
                <a:latin typeface="Calibri"/>
                <a:ea typeface="Segoe UI" pitchFamily="34" charset="0"/>
                <a:cs typeface="Segoe UI" pitchFamily="34" charset="0"/>
              </a:rPr>
              <a:t>Architecture</a:t>
            </a:r>
            <a:endParaRPr lang="de-DE" sz="4000" spc="-100" dirty="0">
              <a:ln w="3175">
                <a:noFill/>
              </a:ln>
              <a:solidFill>
                <a:srgbClr val="FFFFFF"/>
              </a:solidFill>
              <a:latin typeface="Calibr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Rounded Rectangle 23"/>
          <p:cNvSpPr/>
          <p:nvPr/>
        </p:nvSpPr>
        <p:spPr bwMode="auto">
          <a:xfrm>
            <a:off x="2506849" y="1419105"/>
            <a:ext cx="1524000" cy="1524000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FFFFFF"/>
                </a:solidFill>
                <a:latin typeface="Calibri"/>
              </a:rPr>
              <a:t>Applications</a:t>
            </a:r>
          </a:p>
        </p:txBody>
      </p:sp>
      <p:sp>
        <p:nvSpPr>
          <p:cNvPr id="64" name="Rounded Rectangle 25"/>
          <p:cNvSpPr/>
          <p:nvPr/>
        </p:nvSpPr>
        <p:spPr bwMode="auto">
          <a:xfrm>
            <a:off x="4295868" y="1419105"/>
            <a:ext cx="1524000" cy="1524000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FFFFFF"/>
                </a:solidFill>
                <a:latin typeface="Calibri"/>
              </a:rPr>
              <a:t>Applications</a:t>
            </a:r>
          </a:p>
        </p:txBody>
      </p:sp>
      <p:sp>
        <p:nvSpPr>
          <p:cNvPr id="65" name="Rounded Rectangle 27"/>
          <p:cNvSpPr/>
          <p:nvPr/>
        </p:nvSpPr>
        <p:spPr bwMode="auto">
          <a:xfrm>
            <a:off x="6057282" y="1419105"/>
            <a:ext cx="1524000" cy="1524000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FFFFFF"/>
                </a:solidFill>
                <a:latin typeface="Calibri"/>
              </a:rPr>
              <a:t>Applications</a:t>
            </a:r>
          </a:p>
        </p:txBody>
      </p:sp>
      <p:sp>
        <p:nvSpPr>
          <p:cNvPr id="66" name="Rounded Rectangle 24"/>
          <p:cNvSpPr/>
          <p:nvPr/>
        </p:nvSpPr>
        <p:spPr bwMode="auto">
          <a:xfrm>
            <a:off x="4290346" y="3095514"/>
            <a:ext cx="1524000" cy="1928370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t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kern="0" dirty="0">
                <a:solidFill>
                  <a:srgbClr val="FFFFFF"/>
                </a:solidFill>
                <a:latin typeface="Calibri"/>
              </a:rPr>
              <a:t>Non-Hypervisor Aware OS</a:t>
            </a:r>
          </a:p>
        </p:txBody>
      </p:sp>
      <p:sp>
        <p:nvSpPr>
          <p:cNvPr id="76" name="Rounded Rectangle 74"/>
          <p:cNvSpPr/>
          <p:nvPr/>
        </p:nvSpPr>
        <p:spPr bwMode="auto">
          <a:xfrm>
            <a:off x="4591506" y="4644919"/>
            <a:ext cx="908304" cy="323088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FFFFFF"/>
                </a:solidFill>
                <a:latin typeface="Calibri"/>
              </a:rPr>
              <a:t>Emulation</a:t>
            </a:r>
          </a:p>
        </p:txBody>
      </p:sp>
      <p:sp>
        <p:nvSpPr>
          <p:cNvPr id="77" name="Rounded Rectangle 3"/>
          <p:cNvSpPr/>
          <p:nvPr/>
        </p:nvSpPr>
        <p:spPr bwMode="auto">
          <a:xfrm>
            <a:off x="684697" y="5775739"/>
            <a:ext cx="7043588" cy="508000"/>
          </a:xfrm>
          <a:prstGeom prst="roundRect">
            <a:avLst/>
          </a:prstGeom>
          <a:solidFill>
            <a:srgbClr val="3497A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20" tIns="45710" rIns="91420" bIns="45710" numCol="1" rtlCol="0" anchor="ctr" anchorCtr="0" compatLnSpc="1">
            <a:prstTxWarp prst="textNoShape">
              <a:avLst/>
            </a:prstTxWarp>
          </a:bodyPr>
          <a:lstStyle/>
          <a:p>
            <a:pPr algn="ctr" defTabSz="913938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FFFFFF"/>
                </a:solidFill>
                <a:cs typeface="Segoe UI" pitchFamily="34" charset="0"/>
              </a:rPr>
              <a:t>“Designed for Windows” Server Hardware</a:t>
            </a:r>
          </a:p>
        </p:txBody>
      </p:sp>
      <p:sp>
        <p:nvSpPr>
          <p:cNvPr id="78" name="Rounded Rectangle 4"/>
          <p:cNvSpPr/>
          <p:nvPr/>
        </p:nvSpPr>
        <p:spPr bwMode="auto">
          <a:xfrm>
            <a:off x="685270" y="5162827"/>
            <a:ext cx="7043588" cy="508000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FFFFFF"/>
                </a:solidFill>
                <a:latin typeface="Calibri"/>
              </a:rPr>
              <a:t>Windows Hypervisor</a:t>
            </a:r>
          </a:p>
        </p:txBody>
      </p:sp>
      <p:sp>
        <p:nvSpPr>
          <p:cNvPr id="83" name="TextBox 106"/>
          <p:cNvSpPr txBox="1"/>
          <p:nvPr/>
        </p:nvSpPr>
        <p:spPr>
          <a:xfrm>
            <a:off x="600074" y="916779"/>
            <a:ext cx="1990725" cy="384703"/>
          </a:xfrm>
          <a:prstGeom prst="rect">
            <a:avLst/>
          </a:prstGeom>
          <a:noFill/>
        </p:spPr>
        <p:txBody>
          <a:bodyPr wrap="square" lIns="76184" tIns="38091" rIns="76184" bIns="38091" rtlCol="0">
            <a:spAutoFit/>
          </a:bodyPr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Calibri"/>
              </a:rPr>
              <a:t>Parent Partition</a:t>
            </a:r>
          </a:p>
        </p:txBody>
      </p:sp>
      <p:sp>
        <p:nvSpPr>
          <p:cNvPr id="84" name="TextBox 107"/>
          <p:cNvSpPr txBox="1"/>
          <p:nvPr/>
        </p:nvSpPr>
        <p:spPr>
          <a:xfrm>
            <a:off x="2594659" y="913106"/>
            <a:ext cx="4851722" cy="384703"/>
          </a:xfrm>
          <a:prstGeom prst="rect">
            <a:avLst/>
          </a:prstGeom>
          <a:noFill/>
        </p:spPr>
        <p:txBody>
          <a:bodyPr wrap="square" lIns="76184" tIns="38091" rIns="76184" bIns="38091" rtlCol="0">
            <a:spAutoFit/>
          </a:bodyPr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FFFF"/>
                </a:solidFill>
                <a:latin typeface="Calibri"/>
              </a:rPr>
              <a:t>Child Partitions</a:t>
            </a:r>
          </a:p>
        </p:txBody>
      </p:sp>
      <p:sp>
        <p:nvSpPr>
          <p:cNvPr id="54" name="Rounded Rectangle 21"/>
          <p:cNvSpPr/>
          <p:nvPr/>
        </p:nvSpPr>
        <p:spPr bwMode="auto">
          <a:xfrm>
            <a:off x="717827" y="1422401"/>
            <a:ext cx="1524000" cy="1524000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endParaRPr lang="en-US" sz="25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Rounded Rectangle 108"/>
          <p:cNvSpPr/>
          <p:nvPr/>
        </p:nvSpPr>
        <p:spPr bwMode="auto">
          <a:xfrm>
            <a:off x="945266" y="2633241"/>
            <a:ext cx="1117808" cy="250784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FFFFFF"/>
                </a:solidFill>
                <a:latin typeface="Calibri"/>
              </a:rPr>
              <a:t>VM Service</a:t>
            </a:r>
          </a:p>
        </p:txBody>
      </p:sp>
      <p:sp>
        <p:nvSpPr>
          <p:cNvPr id="87" name="Rounded Rectangle 109"/>
          <p:cNvSpPr/>
          <p:nvPr/>
        </p:nvSpPr>
        <p:spPr bwMode="auto">
          <a:xfrm>
            <a:off x="945335" y="2335836"/>
            <a:ext cx="1109634" cy="250784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kern="0" dirty="0">
                <a:solidFill>
                  <a:srgbClr val="FFFFFF"/>
                </a:solidFill>
                <a:latin typeface="Calibri"/>
              </a:rPr>
              <a:t>WMI Provider</a:t>
            </a:r>
          </a:p>
        </p:txBody>
      </p:sp>
      <p:grpSp>
        <p:nvGrpSpPr>
          <p:cNvPr id="3" name="Group 114"/>
          <p:cNvGrpSpPr/>
          <p:nvPr/>
        </p:nvGrpSpPr>
        <p:grpSpPr>
          <a:xfrm>
            <a:off x="990600" y="1484294"/>
            <a:ext cx="911087" cy="954107"/>
            <a:chOff x="8503917" y="437322"/>
            <a:chExt cx="1093304" cy="1144929"/>
          </a:xfrm>
        </p:grpSpPr>
        <p:sp>
          <p:nvSpPr>
            <p:cNvPr id="89" name="Rounded Rectangle 110"/>
            <p:cNvSpPr/>
            <p:nvPr/>
          </p:nvSpPr>
          <p:spPr bwMode="auto">
            <a:xfrm>
              <a:off x="8666922" y="765314"/>
              <a:ext cx="457200" cy="457200"/>
            </a:xfrm>
            <a:prstGeom prst="roundRect">
              <a:avLst/>
            </a:prstGeom>
            <a:gradFill rotWithShape="1">
              <a:gsLst>
                <a:gs pos="0">
                  <a:srgbClr val="4747B7">
                    <a:tint val="73000"/>
                    <a:satMod val="150000"/>
                  </a:srgbClr>
                </a:gs>
                <a:gs pos="25000">
                  <a:srgbClr val="4747B7">
                    <a:tint val="96000"/>
                    <a:shade val="80000"/>
                    <a:satMod val="105000"/>
                  </a:srgbClr>
                </a:gs>
                <a:gs pos="38000">
                  <a:srgbClr val="4747B7">
                    <a:tint val="96000"/>
                    <a:shade val="59000"/>
                    <a:satMod val="120000"/>
                  </a:srgbClr>
                </a:gs>
                <a:gs pos="55000">
                  <a:srgbClr val="4747B7">
                    <a:shade val="57000"/>
                    <a:satMod val="120000"/>
                  </a:srgbClr>
                </a:gs>
                <a:gs pos="80000">
                  <a:srgbClr val="4747B7">
                    <a:shade val="56000"/>
                    <a:satMod val="145000"/>
                  </a:srgbClr>
                </a:gs>
                <a:gs pos="88000">
                  <a:srgbClr val="4747B7">
                    <a:shade val="63000"/>
                    <a:satMod val="160000"/>
                  </a:srgbClr>
                </a:gs>
                <a:gs pos="100000">
                  <a:srgbClr val="4747B7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0" name="Rounded Rectangle 111"/>
            <p:cNvSpPr/>
            <p:nvPr/>
          </p:nvSpPr>
          <p:spPr bwMode="auto">
            <a:xfrm>
              <a:off x="8888896" y="609601"/>
              <a:ext cx="457200" cy="457200"/>
            </a:xfrm>
            <a:prstGeom prst="roundRect">
              <a:avLst/>
            </a:prstGeom>
            <a:gradFill rotWithShape="1">
              <a:gsLst>
                <a:gs pos="0">
                  <a:srgbClr val="4747B7">
                    <a:tint val="73000"/>
                    <a:satMod val="150000"/>
                  </a:srgbClr>
                </a:gs>
                <a:gs pos="25000">
                  <a:srgbClr val="4747B7">
                    <a:tint val="96000"/>
                    <a:shade val="80000"/>
                    <a:satMod val="105000"/>
                  </a:srgbClr>
                </a:gs>
                <a:gs pos="38000">
                  <a:srgbClr val="4747B7">
                    <a:tint val="96000"/>
                    <a:shade val="59000"/>
                    <a:satMod val="120000"/>
                  </a:srgbClr>
                </a:gs>
                <a:gs pos="55000">
                  <a:srgbClr val="4747B7">
                    <a:shade val="57000"/>
                    <a:satMod val="120000"/>
                  </a:srgbClr>
                </a:gs>
                <a:gs pos="80000">
                  <a:srgbClr val="4747B7">
                    <a:shade val="56000"/>
                    <a:satMod val="145000"/>
                  </a:srgbClr>
                </a:gs>
                <a:gs pos="88000">
                  <a:srgbClr val="4747B7">
                    <a:shade val="63000"/>
                    <a:satMod val="160000"/>
                  </a:srgbClr>
                </a:gs>
                <a:gs pos="100000">
                  <a:srgbClr val="4747B7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1" name="Rounded Rectangle 112"/>
            <p:cNvSpPr/>
            <p:nvPr/>
          </p:nvSpPr>
          <p:spPr bwMode="auto">
            <a:xfrm>
              <a:off x="9097618" y="450575"/>
              <a:ext cx="457200" cy="457200"/>
            </a:xfrm>
            <a:prstGeom prst="roundRect">
              <a:avLst/>
            </a:prstGeom>
            <a:gradFill rotWithShape="1">
              <a:gsLst>
                <a:gs pos="0">
                  <a:srgbClr val="4747B7">
                    <a:tint val="73000"/>
                    <a:satMod val="150000"/>
                  </a:srgbClr>
                </a:gs>
                <a:gs pos="25000">
                  <a:srgbClr val="4747B7">
                    <a:tint val="96000"/>
                    <a:shade val="80000"/>
                    <a:satMod val="105000"/>
                  </a:srgbClr>
                </a:gs>
                <a:gs pos="38000">
                  <a:srgbClr val="4747B7">
                    <a:tint val="96000"/>
                    <a:shade val="59000"/>
                    <a:satMod val="120000"/>
                  </a:srgbClr>
                </a:gs>
                <a:gs pos="55000">
                  <a:srgbClr val="4747B7">
                    <a:shade val="57000"/>
                    <a:satMod val="120000"/>
                  </a:srgbClr>
                </a:gs>
                <a:gs pos="80000">
                  <a:srgbClr val="4747B7">
                    <a:shade val="56000"/>
                    <a:satMod val="145000"/>
                  </a:srgbClr>
                </a:gs>
                <a:gs pos="88000">
                  <a:srgbClr val="4747B7">
                    <a:shade val="63000"/>
                    <a:satMod val="160000"/>
                  </a:srgbClr>
                </a:gs>
                <a:gs pos="100000">
                  <a:srgbClr val="4747B7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2" name="TextBox 113"/>
            <p:cNvSpPr txBox="1"/>
            <p:nvPr/>
          </p:nvSpPr>
          <p:spPr>
            <a:xfrm>
              <a:off x="8503917" y="437322"/>
              <a:ext cx="1093304" cy="114492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kern="0" dirty="0">
                  <a:solidFill>
                    <a:srgbClr val="FFFFFF"/>
                  </a:solidFill>
                  <a:latin typeface="Calibri"/>
                </a:rPr>
                <a:t>VM Worker Processes</a:t>
              </a:r>
            </a:p>
          </p:txBody>
        </p:sp>
      </p:grpSp>
      <p:sp>
        <p:nvSpPr>
          <p:cNvPr id="93" name="Rounded Rectangle 115"/>
          <p:cNvSpPr/>
          <p:nvPr/>
        </p:nvSpPr>
        <p:spPr bwMode="auto">
          <a:xfrm>
            <a:off x="7086600" y="232604"/>
            <a:ext cx="1905000" cy="152400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913938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FFFFFF"/>
                </a:solidFill>
                <a:latin typeface="Calibri"/>
              </a:rPr>
              <a:t>OS</a:t>
            </a:r>
          </a:p>
        </p:txBody>
      </p:sp>
      <p:sp>
        <p:nvSpPr>
          <p:cNvPr id="94" name="Rounded Rectangle 117"/>
          <p:cNvSpPr/>
          <p:nvPr/>
        </p:nvSpPr>
        <p:spPr bwMode="auto">
          <a:xfrm>
            <a:off x="7086600" y="392510"/>
            <a:ext cx="1905000" cy="152400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913938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FFFFFF"/>
                </a:solidFill>
                <a:latin typeface="Calibri"/>
              </a:rPr>
              <a:t>ISV / IHV / OEM</a:t>
            </a:r>
          </a:p>
        </p:txBody>
      </p:sp>
      <p:sp>
        <p:nvSpPr>
          <p:cNvPr id="95" name="Rounded Rectangle 118"/>
          <p:cNvSpPr/>
          <p:nvPr/>
        </p:nvSpPr>
        <p:spPr bwMode="auto">
          <a:xfrm>
            <a:off x="7086600" y="569220"/>
            <a:ext cx="1905000" cy="152400"/>
          </a:xfrm>
          <a:prstGeom prst="roundRect">
            <a:avLst/>
          </a:prstGeom>
          <a:solidFill>
            <a:srgbClr val="4747B7"/>
          </a:solidFill>
          <a:ln w="19050" cap="flat" cmpd="sng" algn="ctr">
            <a:solidFill>
              <a:srgbClr val="4747B7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913938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FFFFFF"/>
                </a:solidFill>
                <a:latin typeface="Calibri"/>
              </a:rPr>
              <a:t>Microsoft Hyper-V</a:t>
            </a:r>
          </a:p>
        </p:txBody>
      </p:sp>
      <p:sp>
        <p:nvSpPr>
          <p:cNvPr id="96" name="Rounded Rectangle 119"/>
          <p:cNvSpPr/>
          <p:nvPr/>
        </p:nvSpPr>
        <p:spPr bwMode="auto">
          <a:xfrm>
            <a:off x="7086600" y="741172"/>
            <a:ext cx="1905000" cy="152400"/>
          </a:xfrm>
          <a:prstGeom prst="roundRect">
            <a:avLst/>
          </a:prstGeom>
          <a:solidFill>
            <a:srgbClr val="AAD228"/>
          </a:solidFill>
          <a:ln w="19050" cap="flat" cmpd="sng" algn="ctr">
            <a:solidFill>
              <a:srgbClr val="AAD228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913938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FFFFFF"/>
                </a:solidFill>
                <a:latin typeface="Calibri"/>
              </a:rPr>
              <a:t>Microsoft / (</a:t>
            </a:r>
            <a:r>
              <a:rPr lang="en-US" sz="1000" b="1" kern="0" dirty="0" err="1">
                <a:solidFill>
                  <a:srgbClr val="FFFFFF"/>
                </a:solidFill>
                <a:latin typeface="Calibri"/>
              </a:rPr>
              <a:t>XenSource</a:t>
            </a:r>
            <a:r>
              <a:rPr lang="en-US" sz="1000" b="1" kern="0" dirty="0">
                <a:solidFill>
                  <a:srgbClr val="FFFFFF"/>
                </a:solidFill>
                <a:latin typeface="Calibri"/>
              </a:rPr>
              <a:t>)</a:t>
            </a: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 flipH="1" flipV="1">
            <a:off x="709612" y="3034507"/>
            <a:ext cx="8229600" cy="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5EA7EA"/>
              </a:solidFill>
              <a:latin typeface="Calibri"/>
              <a:cs typeface="Segoe UI" pitchFamily="34" charset="0"/>
            </a:endParaRPr>
          </a:p>
        </p:txBody>
      </p:sp>
      <p:sp>
        <p:nvSpPr>
          <p:cNvPr id="98" name="Line 4"/>
          <p:cNvSpPr>
            <a:spLocks noChangeShapeType="1"/>
          </p:cNvSpPr>
          <p:nvPr/>
        </p:nvSpPr>
        <p:spPr bwMode="auto">
          <a:xfrm flipH="1" flipV="1">
            <a:off x="709612" y="5091907"/>
            <a:ext cx="8229600" cy="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5EA7EA"/>
              </a:solidFill>
              <a:latin typeface="Calibri"/>
              <a:cs typeface="Segoe UI" pitchFamily="34" charset="0"/>
            </a:endParaRPr>
          </a:p>
        </p:txBody>
      </p:sp>
      <p:sp>
        <p:nvSpPr>
          <p:cNvPr id="102" name="Line 4"/>
          <p:cNvSpPr>
            <a:spLocks noChangeShapeType="1"/>
          </p:cNvSpPr>
          <p:nvPr/>
        </p:nvSpPr>
        <p:spPr bwMode="auto">
          <a:xfrm flipH="1">
            <a:off x="7707312" y="1473200"/>
            <a:ext cx="0" cy="3632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6184" tIns="38091" rIns="76184" bIns="38091" anchor="ctr"/>
          <a:lstStyle/>
          <a:p>
            <a:pPr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5EA7EA"/>
              </a:solidFill>
              <a:latin typeface="Calibri"/>
              <a:cs typeface="Segoe UI" pitchFamily="34" charset="0"/>
            </a:endParaRPr>
          </a:p>
        </p:txBody>
      </p:sp>
      <p:sp>
        <p:nvSpPr>
          <p:cNvPr id="103" name="TextBox 136"/>
          <p:cNvSpPr txBox="1"/>
          <p:nvPr/>
        </p:nvSpPr>
        <p:spPr>
          <a:xfrm>
            <a:off x="7823201" y="2184401"/>
            <a:ext cx="1117600" cy="805394"/>
          </a:xfrm>
          <a:prstGeom prst="rect">
            <a:avLst/>
          </a:prstGeom>
          <a:noFill/>
        </p:spPr>
        <p:txBody>
          <a:bodyPr wrap="square" lIns="76184" tIns="38091" rIns="76184" bIns="38091" rtlCol="0">
            <a:spAutoFit/>
          </a:bodyPr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</a:pPr>
            <a:r>
              <a:rPr lang="en-US" sz="2300" b="1" kern="0" dirty="0">
                <a:solidFill>
                  <a:srgbClr val="FFFFFF"/>
                </a:solidFill>
                <a:latin typeface="Calibri"/>
              </a:rPr>
              <a:t>User Mode</a:t>
            </a:r>
          </a:p>
        </p:txBody>
      </p:sp>
      <p:sp>
        <p:nvSpPr>
          <p:cNvPr id="104" name="TextBox 137"/>
          <p:cNvSpPr txBox="1"/>
          <p:nvPr/>
        </p:nvSpPr>
        <p:spPr>
          <a:xfrm>
            <a:off x="7823201" y="4216401"/>
            <a:ext cx="1117600" cy="805394"/>
          </a:xfrm>
          <a:prstGeom prst="rect">
            <a:avLst/>
          </a:prstGeom>
          <a:noFill/>
        </p:spPr>
        <p:txBody>
          <a:bodyPr wrap="square" lIns="76184" tIns="38091" rIns="76184" bIns="38091" rtlCol="0">
            <a:spAutoFit/>
          </a:bodyPr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</a:pPr>
            <a:r>
              <a:rPr lang="en-US" sz="2300" b="1" kern="0" dirty="0" err="1">
                <a:solidFill>
                  <a:srgbClr val="FFFFFF"/>
                </a:solidFill>
                <a:latin typeface="Calibri"/>
              </a:rPr>
              <a:t>KernelMode</a:t>
            </a:r>
            <a:endParaRPr lang="en-US" sz="23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Rounded Rectangle 67"/>
          <p:cNvSpPr/>
          <p:nvPr/>
        </p:nvSpPr>
        <p:spPr bwMode="auto">
          <a:xfrm>
            <a:off x="1041000" y="4644919"/>
            <a:ext cx="908304" cy="323088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err="1">
                <a:solidFill>
                  <a:srgbClr val="FFFFFF"/>
                </a:solidFill>
                <a:latin typeface="Calibri"/>
              </a:rPr>
              <a:t>VMBus</a:t>
            </a:r>
            <a:endParaRPr lang="en-US" sz="1400" b="1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" name="Gruppieren 120"/>
          <p:cNvGrpSpPr/>
          <p:nvPr/>
        </p:nvGrpSpPr>
        <p:grpSpPr>
          <a:xfrm>
            <a:off x="6051759" y="3081133"/>
            <a:ext cx="1524000" cy="1942750"/>
            <a:chOff x="6051759" y="3081133"/>
            <a:chExt cx="1524000" cy="1942750"/>
          </a:xfrm>
        </p:grpSpPr>
        <p:sp>
          <p:nvSpPr>
            <p:cNvPr id="80" name="Rounded Rectangle 26"/>
            <p:cNvSpPr/>
            <p:nvPr/>
          </p:nvSpPr>
          <p:spPr bwMode="auto">
            <a:xfrm>
              <a:off x="6051759" y="3081133"/>
              <a:ext cx="1524000" cy="1942750"/>
            </a:xfrm>
            <a:prstGeom prst="roundRect">
              <a:avLst/>
            </a:prstGeom>
            <a:solidFill>
              <a:srgbClr val="3497AE"/>
            </a:solidFill>
            <a:ln w="19050" cap="flat" cmpd="sng" algn="ctr">
              <a:solidFill>
                <a:srgbClr val="3497AE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107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kern="0" dirty="0">
                  <a:solidFill>
                    <a:srgbClr val="FFFFFF"/>
                  </a:solidFill>
                  <a:latin typeface="Calibri"/>
                </a:rPr>
                <a:t>Linux Kernel</a:t>
              </a:r>
            </a:p>
          </p:txBody>
        </p:sp>
        <p:sp>
          <p:nvSpPr>
            <p:cNvPr id="81" name="Rounded Rectangle 104"/>
            <p:cNvSpPr/>
            <p:nvPr/>
          </p:nvSpPr>
          <p:spPr bwMode="auto">
            <a:xfrm>
              <a:off x="6404659" y="4155148"/>
              <a:ext cx="800582" cy="409471"/>
            </a:xfrm>
            <a:prstGeom prst="roundRect">
              <a:avLst/>
            </a:prstGeom>
            <a:solidFill>
              <a:srgbClr val="AAF02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93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err="1">
                  <a:solidFill>
                    <a:srgbClr val="000000"/>
                  </a:solidFill>
                  <a:cs typeface="Segoe UI" pitchFamily="34" charset="0"/>
                </a:rPr>
                <a:t>Linux VSC</a:t>
              </a:r>
            </a:p>
          </p:txBody>
        </p:sp>
        <p:sp>
          <p:nvSpPr>
            <p:cNvPr id="107" name="Rounded Rectangle 77"/>
            <p:cNvSpPr/>
            <p:nvPr/>
          </p:nvSpPr>
          <p:spPr bwMode="auto">
            <a:xfrm>
              <a:off x="6366137" y="4628659"/>
              <a:ext cx="908304" cy="323088"/>
            </a:xfrm>
            <a:prstGeom prst="roundRect">
              <a:avLst/>
            </a:prstGeom>
            <a:solidFill>
              <a:srgbClr val="AAF02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938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 err="1">
                  <a:solidFill>
                    <a:srgbClr val="000000"/>
                  </a:solidFill>
                  <a:cs typeface="Segoe UI" pitchFamily="34" charset="0"/>
                </a:rPr>
                <a:t>VMBus</a:t>
              </a:r>
              <a:endParaRPr lang="en-US" sz="1500" b="1" dirty="0">
                <a:solidFill>
                  <a:srgbClr val="000000"/>
                </a:solidFill>
                <a:cs typeface="Segoe UI" pitchFamily="34" charset="0"/>
              </a:endParaRPr>
            </a:p>
          </p:txBody>
        </p:sp>
      </p:grpSp>
      <p:sp>
        <p:nvSpPr>
          <p:cNvPr id="109" name="TextBox 53"/>
          <p:cNvSpPr txBox="1"/>
          <p:nvPr>
            <p:custDataLst>
              <p:tags r:id="rId1"/>
            </p:custDataLst>
          </p:nvPr>
        </p:nvSpPr>
        <p:spPr>
          <a:xfrm>
            <a:off x="7012348" y="11"/>
            <a:ext cx="1347059" cy="246122"/>
          </a:xfrm>
          <a:prstGeom prst="rect">
            <a:avLst/>
          </a:prstGeom>
          <a:noFill/>
        </p:spPr>
        <p:txBody>
          <a:bodyPr wrap="square" lIns="76101" tIns="38051" rIns="76101" bIns="38051" rtlCol="0">
            <a:spAutoFit/>
          </a:bodyPr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/>
              </a:rPr>
              <a:t>Provided by:</a:t>
            </a:r>
          </a:p>
        </p:txBody>
      </p:sp>
      <p:grpSp>
        <p:nvGrpSpPr>
          <p:cNvPr id="5" name="Gruppieren 122"/>
          <p:cNvGrpSpPr/>
          <p:nvPr/>
        </p:nvGrpSpPr>
        <p:grpSpPr>
          <a:xfrm>
            <a:off x="2501326" y="3095514"/>
            <a:ext cx="1524000" cy="1928370"/>
            <a:chOff x="2501325" y="3095513"/>
            <a:chExt cx="1524000" cy="1928370"/>
          </a:xfrm>
        </p:grpSpPr>
        <p:sp>
          <p:nvSpPr>
            <p:cNvPr id="111" name="Rounded Rectangle 22"/>
            <p:cNvSpPr/>
            <p:nvPr/>
          </p:nvSpPr>
          <p:spPr bwMode="auto">
            <a:xfrm>
              <a:off x="2501325" y="3095513"/>
              <a:ext cx="1524000" cy="1928370"/>
            </a:xfrm>
            <a:prstGeom prst="roundRect">
              <a:avLst/>
            </a:prstGeom>
            <a:solidFill>
              <a:srgbClr val="3497AE"/>
            </a:solidFill>
            <a:ln w="19050" cap="flat" cmpd="sng" algn="ctr">
              <a:solidFill>
                <a:srgbClr val="3497AE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107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0" dirty="0">
                  <a:solidFill>
                    <a:srgbClr val="FFFFFF"/>
                  </a:solidFill>
                  <a:latin typeface="Calibri"/>
                </a:rPr>
                <a:t>Windows </a:t>
              </a:r>
              <a:r>
                <a:rPr lang="en-US" sz="1200" b="1" kern="0" dirty="0" err="1">
                  <a:solidFill>
                    <a:srgbClr val="FFFFFF"/>
                  </a:solidFill>
                  <a:latin typeface="Calibri"/>
                </a:rPr>
                <a:t>mit</a:t>
              </a:r>
              <a:r>
                <a:rPr lang="en-US" sz="1200" b="1" kern="0" dirty="0">
                  <a:solidFill>
                    <a:srgbClr val="FFFFFF"/>
                  </a:solidFill>
                  <a:latin typeface="Calibri"/>
                </a:rPr>
                <a:t> Integrated Components</a:t>
              </a:r>
            </a:p>
          </p:txBody>
        </p:sp>
        <p:grpSp>
          <p:nvGrpSpPr>
            <p:cNvPr id="6" name="Group 91"/>
            <p:cNvGrpSpPr/>
            <p:nvPr/>
          </p:nvGrpSpPr>
          <p:grpSpPr>
            <a:xfrm>
              <a:off x="2553952" y="3794174"/>
              <a:ext cx="722648" cy="549226"/>
              <a:chOff x="9758434" y="3281024"/>
              <a:chExt cx="867177" cy="519380"/>
            </a:xfrm>
          </p:grpSpPr>
          <p:sp>
            <p:nvSpPr>
              <p:cNvPr id="119" name="Rounded Rectangle 92"/>
              <p:cNvSpPr/>
              <p:nvPr/>
            </p:nvSpPr>
            <p:spPr bwMode="auto">
              <a:xfrm>
                <a:off x="9802368" y="3281024"/>
                <a:ext cx="716890" cy="519380"/>
              </a:xfrm>
              <a:prstGeom prst="roundRect">
                <a:avLst/>
              </a:prstGeom>
              <a:solidFill>
                <a:srgbClr val="3497AC"/>
              </a:solidFill>
              <a:ln>
                <a:solidFill>
                  <a:srgbClr val="3497AC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3938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srgbClr val="5EA7EA"/>
                  </a:solidFill>
                  <a:cs typeface="Segoe UI" pitchFamily="34" charset="0"/>
                </a:endParaRPr>
              </a:p>
            </p:txBody>
          </p:sp>
          <p:sp>
            <p:nvSpPr>
              <p:cNvPr id="120" name="TextBox 93"/>
              <p:cNvSpPr txBox="1"/>
              <p:nvPr/>
            </p:nvSpPr>
            <p:spPr>
              <a:xfrm>
                <a:off x="9758434" y="3363934"/>
                <a:ext cx="867177" cy="349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63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solidFill>
                      <a:srgbClr val="FFFFFF"/>
                    </a:solidFill>
                    <a:latin typeface="Calibri"/>
                    <a:cs typeface="Segoe UI" pitchFamily="34" charset="0"/>
                  </a:rPr>
                  <a:t>Windows Kernel</a:t>
                </a:r>
              </a:p>
            </p:txBody>
          </p:sp>
        </p:grpSp>
      </p:grpSp>
      <p:sp>
        <p:nvSpPr>
          <p:cNvPr id="75" name="Rounded Rectangle 71"/>
          <p:cNvSpPr/>
          <p:nvPr/>
        </p:nvSpPr>
        <p:spPr bwMode="auto">
          <a:xfrm>
            <a:off x="2813092" y="4644919"/>
            <a:ext cx="908304" cy="323088"/>
          </a:xfrm>
          <a:prstGeom prst="roundRect">
            <a:avLst/>
          </a:prstGeom>
          <a:gradFill rotWithShape="1">
            <a:gsLst>
              <a:gs pos="0">
                <a:srgbClr val="4747B7">
                  <a:tint val="73000"/>
                  <a:satMod val="150000"/>
                </a:srgbClr>
              </a:gs>
              <a:gs pos="25000">
                <a:srgbClr val="4747B7">
                  <a:tint val="96000"/>
                  <a:shade val="80000"/>
                  <a:satMod val="105000"/>
                </a:srgbClr>
              </a:gs>
              <a:gs pos="38000">
                <a:srgbClr val="4747B7">
                  <a:tint val="96000"/>
                  <a:shade val="59000"/>
                  <a:satMod val="120000"/>
                </a:srgbClr>
              </a:gs>
              <a:gs pos="55000">
                <a:srgbClr val="4747B7">
                  <a:shade val="57000"/>
                  <a:satMod val="120000"/>
                </a:srgbClr>
              </a:gs>
              <a:gs pos="80000">
                <a:srgbClr val="4747B7">
                  <a:shade val="56000"/>
                  <a:satMod val="145000"/>
                </a:srgbClr>
              </a:gs>
              <a:gs pos="88000">
                <a:srgbClr val="4747B7">
                  <a:shade val="63000"/>
                  <a:satMod val="160000"/>
                </a:srgbClr>
              </a:gs>
              <a:gs pos="100000">
                <a:srgbClr val="4747B7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4747B7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4747B7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err="1">
                <a:solidFill>
                  <a:srgbClr val="FFFFFF"/>
                </a:solidFill>
                <a:latin typeface="Calibri"/>
              </a:rPr>
              <a:t>VMBus</a:t>
            </a:r>
            <a:endParaRPr lang="en-US" sz="1400" b="1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3375154" y="3789714"/>
            <a:ext cx="603460" cy="547658"/>
            <a:chOff x="4050182" y="4362340"/>
            <a:chExt cx="724152" cy="519380"/>
          </a:xfrm>
        </p:grpSpPr>
        <p:sp>
          <p:nvSpPr>
            <p:cNvPr id="114" name="Rounded Rectangle 60"/>
            <p:cNvSpPr/>
            <p:nvPr/>
          </p:nvSpPr>
          <p:spPr bwMode="auto">
            <a:xfrm>
              <a:off x="4050182" y="4362340"/>
              <a:ext cx="716890" cy="519380"/>
            </a:xfrm>
            <a:prstGeom prst="roundRect">
              <a:avLst/>
            </a:prstGeom>
            <a:gradFill rotWithShape="1">
              <a:gsLst>
                <a:gs pos="0">
                  <a:srgbClr val="4747B7">
                    <a:tint val="73000"/>
                    <a:satMod val="150000"/>
                  </a:srgbClr>
                </a:gs>
                <a:gs pos="25000">
                  <a:srgbClr val="4747B7">
                    <a:tint val="96000"/>
                    <a:shade val="80000"/>
                    <a:satMod val="105000"/>
                  </a:srgbClr>
                </a:gs>
                <a:gs pos="38000">
                  <a:srgbClr val="4747B7">
                    <a:tint val="96000"/>
                    <a:shade val="59000"/>
                    <a:satMod val="120000"/>
                  </a:srgbClr>
                </a:gs>
                <a:gs pos="55000">
                  <a:srgbClr val="4747B7">
                    <a:shade val="57000"/>
                    <a:satMod val="120000"/>
                  </a:srgbClr>
                </a:gs>
                <a:gs pos="80000">
                  <a:srgbClr val="4747B7">
                    <a:shade val="56000"/>
                    <a:satMod val="145000"/>
                  </a:srgbClr>
                </a:gs>
                <a:gs pos="88000">
                  <a:srgbClr val="4747B7">
                    <a:shade val="63000"/>
                    <a:satMod val="160000"/>
                  </a:srgbClr>
                </a:gs>
                <a:gs pos="100000">
                  <a:srgbClr val="4747B7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4747B7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5" name="TextBox 62"/>
            <p:cNvSpPr txBox="1"/>
            <p:nvPr/>
          </p:nvSpPr>
          <p:spPr>
            <a:xfrm>
              <a:off x="4098872" y="4488936"/>
              <a:ext cx="675462" cy="32623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glow rad="70000">
                <a:srgbClr val="4747B7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337" tIns="45669" rIns="91337" bIns="4566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107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0" dirty="0">
                  <a:solidFill>
                    <a:srgbClr val="FFFFFF"/>
                  </a:solidFill>
                  <a:latin typeface="Calibri"/>
                </a:rPr>
                <a:t>VSC</a:t>
              </a:r>
            </a:p>
          </p:txBody>
        </p:sp>
      </p:grpSp>
      <p:sp>
        <p:nvSpPr>
          <p:cNvPr id="85" name="Rounded Rectangle 21"/>
          <p:cNvSpPr/>
          <p:nvPr/>
        </p:nvSpPr>
        <p:spPr bwMode="auto">
          <a:xfrm>
            <a:off x="723347" y="1419105"/>
            <a:ext cx="6852411" cy="1524000"/>
          </a:xfrm>
          <a:prstGeom prst="roundRect">
            <a:avLst/>
          </a:prstGeom>
          <a:solidFill>
            <a:srgbClr val="3497AE"/>
          </a:solidFill>
          <a:ln w="19050" cap="flat" cmpd="sng" algn="ctr">
            <a:solidFill>
              <a:srgbClr val="3497A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109709" tIns="54854" rIns="109709" bIns="54854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endParaRPr lang="en-US" sz="2500" b="1" kern="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" name="Group 91"/>
          <p:cNvGrpSpPr/>
          <p:nvPr/>
        </p:nvGrpSpPr>
        <p:grpSpPr>
          <a:xfrm>
            <a:off x="3845736" y="3754599"/>
            <a:ext cx="722648" cy="567824"/>
            <a:chOff x="9758428" y="3281022"/>
            <a:chExt cx="867177" cy="536968"/>
          </a:xfrm>
        </p:grpSpPr>
        <p:sp>
          <p:nvSpPr>
            <p:cNvPr id="60" name="Rounded Rectangle 92"/>
            <p:cNvSpPr/>
            <p:nvPr/>
          </p:nvSpPr>
          <p:spPr bwMode="auto">
            <a:xfrm>
              <a:off x="9802368" y="3281022"/>
              <a:ext cx="741166" cy="536968"/>
            </a:xfrm>
            <a:prstGeom prst="roundRect">
              <a:avLst/>
            </a:prstGeom>
            <a:solidFill>
              <a:srgbClr val="3497AC"/>
            </a:solidFill>
            <a:ln w="19050">
              <a:solidFill>
                <a:srgbClr val="347D8C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3938" fontAlgn="auto">
                <a:spcBef>
                  <a:spcPts val="0"/>
                </a:spcBef>
                <a:spcAft>
                  <a:spcPts val="0"/>
                </a:spcAft>
              </a:pPr>
              <a:endParaRPr lang="en-US" b="1" dirty="0">
                <a:solidFill>
                  <a:srgbClr val="5EA7EA"/>
                </a:solidFill>
                <a:cs typeface="Segoe UI" pitchFamily="34" charset="0"/>
              </a:endParaRPr>
            </a:p>
          </p:txBody>
        </p:sp>
        <p:sp>
          <p:nvSpPr>
            <p:cNvPr id="61" name="TextBox 93"/>
            <p:cNvSpPr txBox="1"/>
            <p:nvPr/>
          </p:nvSpPr>
          <p:spPr>
            <a:xfrm>
              <a:off x="9758428" y="3363937"/>
              <a:ext cx="867177" cy="39291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 smtClean="0">
                  <a:solidFill>
                    <a:srgbClr val="FFFFFF"/>
                  </a:solidFill>
                  <a:latin typeface="Calibri"/>
                  <a:cs typeface="Segoe UI" pitchFamily="34" charset="0"/>
                </a:rPr>
                <a:t>Windows</a:t>
              </a:r>
            </a:p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 smtClean="0">
                  <a:solidFill>
                    <a:srgbClr val="FFFFFF"/>
                  </a:solidFill>
                  <a:latin typeface="Calibri"/>
                  <a:cs typeface="Segoe UI" pitchFamily="34" charset="0"/>
                </a:rPr>
                <a:t>Kernel</a:t>
              </a:r>
              <a:endParaRPr lang="en-US" sz="1050" b="1" dirty="0">
                <a:solidFill>
                  <a:srgbClr val="FFFFFF"/>
                </a:solidFill>
                <a:latin typeface="Calibri"/>
                <a:cs typeface="Segoe UI" pitchFamily="34" charset="0"/>
              </a:endParaRPr>
            </a:p>
          </p:txBody>
        </p:sp>
      </p:grpSp>
      <p:sp>
        <p:nvSpPr>
          <p:cNvPr id="56" name="Rounded Rectangle 92"/>
          <p:cNvSpPr/>
          <p:nvPr/>
        </p:nvSpPr>
        <p:spPr bwMode="auto">
          <a:xfrm>
            <a:off x="3062289" y="3842279"/>
            <a:ext cx="2288401" cy="465266"/>
          </a:xfrm>
          <a:prstGeom prst="roundRect">
            <a:avLst/>
          </a:prstGeom>
          <a:solidFill>
            <a:srgbClr val="3497AC"/>
          </a:solidFill>
          <a:ln w="19050">
            <a:solidFill>
              <a:srgbClr val="347D8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913938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5EA7EA"/>
              </a:solidFill>
              <a:cs typeface="Segoe UI" pitchFamily="34" charset="0"/>
            </a:endParaRPr>
          </a:p>
        </p:txBody>
      </p:sp>
      <p:sp>
        <p:nvSpPr>
          <p:cNvPr id="124" name="TextBox 58"/>
          <p:cNvSpPr txBox="1"/>
          <p:nvPr/>
        </p:nvSpPr>
        <p:spPr>
          <a:xfrm>
            <a:off x="3461056" y="1944186"/>
            <a:ext cx="1490869" cy="36072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C000"/>
                </a:solidFill>
                <a:latin typeface="Calibri"/>
                <a:cs typeface="Segoe UI" pitchFamily="34" charset="0"/>
              </a:rPr>
              <a:t>Applications</a:t>
            </a:r>
          </a:p>
        </p:txBody>
      </p:sp>
      <p:sp>
        <p:nvSpPr>
          <p:cNvPr id="105" name="Rounded Rectangle 56"/>
          <p:cNvSpPr/>
          <p:nvPr/>
        </p:nvSpPr>
        <p:spPr bwMode="auto">
          <a:xfrm>
            <a:off x="3867775" y="4404271"/>
            <a:ext cx="632217" cy="429653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kern="0" dirty="0">
                <a:solidFill>
                  <a:srgbClr val="FFFFFF"/>
                </a:solidFill>
                <a:latin typeface="Calibri"/>
              </a:rPr>
              <a:t>IHV Drivers</a:t>
            </a:r>
          </a:p>
        </p:txBody>
      </p:sp>
      <p:sp>
        <p:nvSpPr>
          <p:cNvPr id="59" name="TextBox 93"/>
          <p:cNvSpPr txBox="1"/>
          <p:nvPr/>
        </p:nvSpPr>
        <p:spPr>
          <a:xfrm>
            <a:off x="3101363" y="3925550"/>
            <a:ext cx="21796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/>
                <a:cs typeface="Segoe UI" pitchFamily="34" charset="0"/>
              </a:rPr>
              <a:t>Windows Kernel</a:t>
            </a:r>
            <a:endParaRPr lang="en-US" sz="1400" b="1" dirty="0">
              <a:solidFill>
                <a:srgbClr val="FFFFFF"/>
              </a:solidFill>
              <a:latin typeface="Calibri"/>
              <a:cs typeface="Segoe UI" pitchFamily="34" charset="0"/>
            </a:endParaRPr>
          </a:p>
        </p:txBody>
      </p:sp>
      <p:sp>
        <p:nvSpPr>
          <p:cNvPr id="67" name="Rounded Rectangle 56"/>
          <p:cNvSpPr/>
          <p:nvPr/>
        </p:nvSpPr>
        <p:spPr bwMode="auto">
          <a:xfrm>
            <a:off x="3075393" y="4388495"/>
            <a:ext cx="2282720" cy="445429"/>
          </a:xfrm>
          <a:prstGeom prst="roundRect">
            <a:avLst/>
          </a:prstGeom>
          <a:solidFill>
            <a:srgbClr val="E76429"/>
          </a:solidFill>
          <a:ln w="19050" cap="flat" cmpd="sng" algn="ctr">
            <a:solidFill>
              <a:srgbClr val="E7642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ctr" anchorCtr="0" compatLnSpc="1">
            <a:prstTxWarp prst="textNoShape">
              <a:avLst/>
            </a:prstTxWarp>
          </a:bodyPr>
          <a:lstStyle/>
          <a:p>
            <a:pPr algn="ctr" defTabSz="801073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>
                <a:solidFill>
                  <a:srgbClr val="FFFFFF"/>
                </a:solidFill>
                <a:latin typeface="Calibri"/>
              </a:rPr>
              <a:t>IHV Drivers</a:t>
            </a:r>
          </a:p>
        </p:txBody>
      </p:sp>
    </p:spTree>
    <p:extLst>
      <p:ext uri="{BB962C8B-B14F-4D97-AF65-F5344CB8AC3E}">
        <p14:creationId xmlns:p14="http://schemas.microsoft.com/office/powerpoint/2010/main" val="267610083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9702E-6 L -0.33021 -0.00347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294E-6 L -0.29601 -0.0367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85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0" grpId="0" animBg="1"/>
      <p:bldP spid="99" grpId="0" animBg="1"/>
      <p:bldP spid="55" grpId="0" animBg="1"/>
      <p:bldP spid="58" grpId="0" animBg="1"/>
      <p:bldP spid="57" grpId="0" animBg="1"/>
      <p:bldP spid="57" grpId="1" animBg="1"/>
      <p:bldP spid="63" grpId="0" animBg="1"/>
      <p:bldP spid="64" grpId="0" animBg="1"/>
      <p:bldP spid="65" grpId="0" animBg="1"/>
      <p:bldP spid="66" grpId="0" animBg="1"/>
      <p:bldP spid="76" grpId="0" animBg="1"/>
      <p:bldP spid="77" grpId="0" animBg="1"/>
      <p:bldP spid="78" grpId="0" animBg="1"/>
      <p:bldP spid="78" grpId="1" animBg="1"/>
      <p:bldP spid="83" grpId="0"/>
      <p:bldP spid="54" grpId="0" animBg="1"/>
      <p:bldP spid="86" grpId="0" animBg="1"/>
      <p:bldP spid="87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/>
      <p:bldP spid="104" grpId="0"/>
      <p:bldP spid="106" grpId="0" animBg="1"/>
      <p:bldP spid="109" grpId="0"/>
      <p:bldP spid="75" grpId="0" animBg="1"/>
      <p:bldP spid="85" grpId="0" animBg="1"/>
      <p:bldP spid="85" grpId="1" animBg="1"/>
      <p:bldP spid="56" grpId="0" animBg="1"/>
      <p:bldP spid="56" grpId="1" animBg="1"/>
      <p:bldP spid="124" grpId="0"/>
      <p:bldP spid="124" grpId="1"/>
      <p:bldP spid="105" grpId="0" animBg="1"/>
      <p:bldP spid="105" grpId="1" animBg="1"/>
      <p:bldP spid="59" grpId="0"/>
      <p:bldP spid="59" grpId="1"/>
      <p:bldP spid="67" grpId="0" animBg="1"/>
      <p:bldP spid="6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158956" y="4608364"/>
            <a:ext cx="1959501" cy="11156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Hyper-V Network Switch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257" y="1600200"/>
            <a:ext cx="4456496" cy="4525963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„stupid“ Layer 2 Switch</a:t>
            </a:r>
          </a:p>
          <a:p>
            <a:pPr eaLnBrk="1" hangingPunct="1"/>
            <a:r>
              <a:rPr lang="en-US" dirty="0" err="1" smtClean="0"/>
              <a:t>th</a:t>
            </a:r>
            <a:r>
              <a:rPr lang="en-US" noProof="0" dirty="0" err="1" smtClean="0"/>
              <a:t>ree</a:t>
            </a:r>
            <a:r>
              <a:rPr lang="en-US" noProof="0" dirty="0" smtClean="0"/>
              <a:t> </a:t>
            </a:r>
            <a:r>
              <a:rPr lang="en-US" dirty="0" smtClean="0"/>
              <a:t>Network</a:t>
            </a:r>
            <a:r>
              <a:rPr lang="en-US" noProof="0" dirty="0" smtClean="0"/>
              <a:t> </a:t>
            </a:r>
            <a:r>
              <a:rPr lang="en-US" noProof="0" dirty="0" smtClean="0"/>
              <a:t>Types: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noProof="0" dirty="0" smtClean="0"/>
              <a:t>Private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noProof="0" dirty="0" smtClean="0"/>
              <a:t>Internal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noProof="0" dirty="0" smtClean="0"/>
              <a:t>External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759825" y="1408019"/>
            <a:ext cx="2526727" cy="288375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</a:rPr>
              <a:t>Root Partition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26806" y="2606455"/>
            <a:ext cx="1959501" cy="11156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4324" y="2958693"/>
            <a:ext cx="13085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Virtual Switch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857" y="3974431"/>
            <a:ext cx="1145500" cy="470177"/>
            <a:chOff x="1270392" y="1678688"/>
            <a:chExt cx="1145500" cy="470177"/>
          </a:xfrm>
        </p:grpSpPr>
        <p:sp>
          <p:nvSpPr>
            <p:cNvPr id="8" name="Rectangle 7"/>
            <p:cNvSpPr/>
            <p:nvPr/>
          </p:nvSpPr>
          <p:spPr bwMode="auto">
            <a:xfrm>
              <a:off x="1270392" y="1678688"/>
              <a:ext cx="1145500" cy="3787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Physical NIC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71" y="1996026"/>
              <a:ext cx="641890" cy="152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 bwMode="auto">
          <a:xfrm>
            <a:off x="7343568" y="1395918"/>
            <a:ext cx="1534784" cy="1210537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</a:rPr>
              <a:t>Virtual Machine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84255" y="1947572"/>
            <a:ext cx="1140756" cy="517310"/>
            <a:chOff x="1045765" y="1392792"/>
            <a:chExt cx="1140756" cy="51731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045765" y="1392792"/>
              <a:ext cx="1140756" cy="3764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Host NIC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112" y="1740009"/>
              <a:ext cx="637147" cy="170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7540582" y="2325618"/>
            <a:ext cx="1140756" cy="467915"/>
            <a:chOff x="1270392" y="1680950"/>
            <a:chExt cx="1140756" cy="46791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270392" y="1680950"/>
              <a:ext cx="1140756" cy="3764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VM NIC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70" y="1978772"/>
              <a:ext cx="637147" cy="170093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cxnSp>
        <p:nvCxnSpPr>
          <p:cNvPr id="17" name="Straight Arrow Connector 16"/>
          <p:cNvCxnSpPr/>
          <p:nvPr/>
        </p:nvCxnSpPr>
        <p:spPr>
          <a:xfrm>
            <a:off x="6311587" y="2286311"/>
            <a:ext cx="0" cy="431705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21314" y="3644567"/>
            <a:ext cx="0" cy="406005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41120" y="2606455"/>
            <a:ext cx="673828" cy="244039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7343568" y="2840035"/>
            <a:ext cx="1534784" cy="1210537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</a:rPr>
              <a:t>Virtual Machine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40134" y="3958802"/>
            <a:ext cx="1140756" cy="467915"/>
            <a:chOff x="1270392" y="1680950"/>
            <a:chExt cx="1140756" cy="467915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270392" y="1680950"/>
              <a:ext cx="1140756" cy="37645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VM NIC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570" y="1978772"/>
              <a:ext cx="637147" cy="170093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</p:grpSp>
      <p:cxnSp>
        <p:nvCxnSpPr>
          <p:cNvPr id="24" name="Straight Arrow Connector 23"/>
          <p:cNvCxnSpPr/>
          <p:nvPr/>
        </p:nvCxnSpPr>
        <p:spPr>
          <a:xfrm>
            <a:off x="6949638" y="3538176"/>
            <a:ext cx="673828" cy="493849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27749" y="4291769"/>
            <a:ext cx="284397" cy="44386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11587" y="5027670"/>
            <a:ext cx="1744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Physical Switch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147" grpId="0" uiExpand="1" build="p"/>
      <p:bldP spid="4" grpId="0" uiExpand="1" animBg="1"/>
      <p:bldP spid="5" grpId="0" uiExpand="1" animBg="1"/>
      <p:bldP spid="10" grpId="0" uiExpand="1" animBg="1"/>
      <p:bldP spid="20" grpId="0" uiExpand="1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Hyper-V Networking Settings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774725" y="2726704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DEMO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81" y="1260587"/>
            <a:ext cx="4630270" cy="433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smtClean="0"/>
              <a:t>NIC Optimization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noProof="0" dirty="0" smtClean="0"/>
              <a:t>TCP Chimney Offload </a:t>
            </a:r>
          </a:p>
          <a:p>
            <a:pPr eaLnBrk="1" hangingPunct="1"/>
            <a:r>
              <a:rPr lang="en-US" noProof="0" dirty="0" smtClean="0"/>
              <a:t>Jumbo Frames (up to 9000</a:t>
            </a:r>
            <a:br>
              <a:rPr lang="en-US" noProof="0" dirty="0" smtClean="0"/>
            </a:br>
            <a:r>
              <a:rPr lang="en-US" noProof="0" dirty="0" smtClean="0"/>
              <a:t>byte Packets) </a:t>
            </a:r>
          </a:p>
          <a:p>
            <a:pPr eaLnBrk="1" hangingPunct="1"/>
            <a:r>
              <a:rPr lang="en-US" noProof="0" dirty="0" smtClean="0"/>
              <a:t>Receive Side Scaling (RSS)</a:t>
            </a:r>
          </a:p>
          <a:p>
            <a:pPr eaLnBrk="1" hangingPunct="1"/>
            <a:r>
              <a:rPr lang="en-US" dirty="0"/>
              <a:t>Virtual Machine Queuing (VMQ)</a:t>
            </a:r>
          </a:p>
          <a:p>
            <a:pPr eaLnBrk="1" hangingPunct="1"/>
            <a:endParaRPr lang="en-US" noProof="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956062" y="1699286"/>
            <a:ext cx="2913321" cy="1802922"/>
            <a:chOff x="5744242" y="4172979"/>
            <a:chExt cx="2913321" cy="180292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744242" y="4198858"/>
              <a:ext cx="2913321" cy="148087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32" tIns="45717" rIns="91432" bIns="4571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74685" y="5731992"/>
              <a:ext cx="105443" cy="783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2" tIns="45717" rIns="91432" bIns="4571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744242" y="5697149"/>
              <a:ext cx="1336679" cy="2787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32" tIns="45717" rIns="91432" bIns="4571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endPara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956062" y="4543404"/>
              <a:ext cx="2461135" cy="111459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32" tIns="45717" rIns="91432" bIns="4571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63"/>
              <a:r>
                <a:rPr lang="en-US" sz="16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Hardware TCP/IP Stack</a:t>
              </a:r>
            </a:p>
            <a:p>
              <a:pPr algn="ctr" defTabSz="914063"/>
              <a:r>
                <a:rPr lang="en-US" sz="14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ACK processing</a:t>
              </a:r>
            </a:p>
            <a:p>
              <a:pPr algn="ctr" defTabSz="914063"/>
              <a:r>
                <a:rPr lang="en-US" sz="14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TCP Reassembly</a:t>
              </a:r>
            </a:p>
            <a:p>
              <a:pPr algn="ctr" defTabSz="914063"/>
              <a:r>
                <a:rPr lang="en-US" sz="14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Zero copy on receive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4750" y="4172979"/>
              <a:ext cx="2078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TCP Chimney NIC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16" y="1665920"/>
            <a:ext cx="3205212" cy="206415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23" y="1600200"/>
            <a:ext cx="3596304" cy="232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67" y="1417638"/>
            <a:ext cx="3886932" cy="276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9407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17" y="1612232"/>
            <a:ext cx="3602857" cy="4066673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NIC Teaming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-1" y="1612232"/>
            <a:ext cx="6179419" cy="4525963"/>
          </a:xfrm>
        </p:spPr>
        <p:txBody>
          <a:bodyPr/>
          <a:lstStyle/>
          <a:p>
            <a:pPr eaLnBrk="1" hangingPunct="1"/>
            <a:r>
              <a:rPr lang="en-US" sz="2800" noProof="0" dirty="0" smtClean="0"/>
              <a:t>Feature to combine multiple network connections to one </a:t>
            </a:r>
            <a:r>
              <a:rPr lang="en-US" sz="2800" noProof="0" dirty="0" smtClean="0"/>
              <a:t>logical </a:t>
            </a:r>
          </a:p>
          <a:p>
            <a:pPr eaLnBrk="1" hangingPunct="1"/>
            <a:r>
              <a:rPr lang="en-US" sz="2800" noProof="0" dirty="0" smtClean="0"/>
              <a:t>no </a:t>
            </a:r>
            <a:r>
              <a:rPr lang="en-US" sz="2800" noProof="0" dirty="0" smtClean="0"/>
              <a:t>native Support in Window Server</a:t>
            </a:r>
          </a:p>
          <a:p>
            <a:pPr eaLnBrk="1" hangingPunct="1"/>
            <a:r>
              <a:rPr lang="en-US" sz="2800" noProof="0" dirty="0" smtClean="0"/>
              <a:t>NIC Vendors must provide Teaming capabilities</a:t>
            </a:r>
          </a:p>
          <a:p>
            <a:pPr eaLnBrk="1" hangingPunct="1"/>
            <a:r>
              <a:rPr lang="en-US" sz="2800" dirty="0" smtClean="0"/>
              <a:t>A</a:t>
            </a:r>
            <a:r>
              <a:rPr lang="en-US" sz="2800" noProof="0" dirty="0" err="1" smtClean="0"/>
              <a:t>ctive</a:t>
            </a:r>
            <a:r>
              <a:rPr lang="en-US" sz="2800" noProof="0" dirty="0" smtClean="0"/>
              <a:t>/Active or Active/Passive configuration</a:t>
            </a:r>
          </a:p>
          <a:p>
            <a:pPr eaLnBrk="1" hangingPunct="1"/>
            <a:r>
              <a:rPr lang="en-US" sz="2800" noProof="0" dirty="0" smtClean="0"/>
              <a:t>Some Teaming configurations need Switch support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01" y="1691639"/>
            <a:ext cx="3156045" cy="390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98" y="1963554"/>
            <a:ext cx="3289776" cy="224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51" y="3645568"/>
            <a:ext cx="3231943" cy="221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lPpMElTky.0zusL4fy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chEd2008_ITPro_4-3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7F7F7F"/>
      </a:lt2>
      <a:accent1>
        <a:srgbClr val="5EA7EA"/>
      </a:accent1>
      <a:accent2>
        <a:srgbClr val="97D256"/>
      </a:accent2>
      <a:accent3>
        <a:srgbClr val="11508A"/>
      </a:accent3>
      <a:accent4>
        <a:srgbClr val="7F7F7F"/>
      </a:accent4>
      <a:accent5>
        <a:srgbClr val="95337B"/>
      </a:accent5>
      <a:accent6>
        <a:srgbClr val="186CB8"/>
      </a:accent6>
      <a:hlink>
        <a:srgbClr val="19B0E5"/>
      </a:hlink>
      <a:folHlink>
        <a:srgbClr val="186CB8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0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On-screen Show (4:3)</PresentationFormat>
  <Paragraphs>228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TechEd2008_ITPro_4-3</vt:lpstr>
      <vt:lpstr>Hyper-V Networking Best practice</vt:lpstr>
      <vt:lpstr>About Me</vt:lpstr>
      <vt:lpstr>Agenda</vt:lpstr>
      <vt:lpstr>Why is Networking so important?</vt:lpstr>
      <vt:lpstr>PowerPoint Presentation</vt:lpstr>
      <vt:lpstr>Hyper-V Network Switch</vt:lpstr>
      <vt:lpstr>Hyper-V Networking Settings</vt:lpstr>
      <vt:lpstr>NIC Optimization</vt:lpstr>
      <vt:lpstr>NIC Teaming</vt:lpstr>
      <vt:lpstr>IPv4 and IPv6</vt:lpstr>
      <vt:lpstr>VLAN</vt:lpstr>
      <vt:lpstr>Features compatibility matrix</vt:lpstr>
      <vt:lpstr>Management  Network</vt:lpstr>
      <vt:lpstr>VM Network</vt:lpstr>
      <vt:lpstr>iSCSI Network(s)</vt:lpstr>
      <vt:lpstr>Hyper-V Cluster</vt:lpstr>
      <vt:lpstr>Heardbeat/CSV</vt:lpstr>
      <vt:lpstr>Livemigration</vt:lpstr>
      <vt:lpstr>Cluster Network Setting</vt:lpstr>
      <vt:lpstr>NIC balancing</vt:lpstr>
      <vt:lpstr>NIC balancing</vt:lpstr>
      <vt:lpstr>NIC balancing 2</vt:lpstr>
      <vt:lpstr>10GBit</vt:lpstr>
      <vt:lpstr>Hyper-V Cluster Networking</vt:lpstr>
      <vt:lpstr>Hyper-V vNext</vt:lpstr>
      <vt:lpstr>Hyper-V vNext</vt:lpstr>
      <vt:lpstr>Hyper-V extensible Switch</vt:lpstr>
      <vt:lpstr>Where to learn more?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Erin Kwiatkowski</dc:creator>
  <cp:lastModifiedBy>Carsten Rachfahl</cp:lastModifiedBy>
  <cp:revision>144</cp:revision>
  <dcterms:created xsi:type="dcterms:W3CDTF">2011-05-13T23:08:37Z</dcterms:created>
  <dcterms:modified xsi:type="dcterms:W3CDTF">2011-10-19T08:58:07Z</dcterms:modified>
</cp:coreProperties>
</file>